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7" r:id="rId2"/>
    <p:sldId id="258" r:id="rId3"/>
    <p:sldId id="259" r:id="rId4"/>
    <p:sldId id="271" r:id="rId5"/>
    <p:sldId id="279" r:id="rId6"/>
    <p:sldId id="280" r:id="rId7"/>
    <p:sldId id="283" r:id="rId8"/>
    <p:sldId id="281" r:id="rId9"/>
    <p:sldId id="297" r:id="rId10"/>
    <p:sldId id="296" r:id="rId11"/>
    <p:sldId id="300" r:id="rId12"/>
    <p:sldId id="268" r:id="rId13"/>
    <p:sldId id="266" r:id="rId14"/>
    <p:sldId id="269" r:id="rId15"/>
    <p:sldId id="270" r:id="rId16"/>
    <p:sldId id="273" r:id="rId17"/>
    <p:sldId id="274" r:id="rId18"/>
    <p:sldId id="275" r:id="rId19"/>
    <p:sldId id="287" r:id="rId20"/>
    <p:sldId id="304" r:id="rId21"/>
    <p:sldId id="302" r:id="rId22"/>
    <p:sldId id="305" r:id="rId23"/>
    <p:sldId id="288" r:id="rId24"/>
    <p:sldId id="303" r:id="rId25"/>
    <p:sldId id="301" r:id="rId26"/>
    <p:sldId id="286" r:id="rId27"/>
    <p:sldId id="277" r:id="rId28"/>
    <p:sldId id="295" r:id="rId2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мков Андрей Анатольевич" initials="САА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919"/>
    <a:srgbClr val="29E729"/>
    <a:srgbClr val="FFCC99"/>
    <a:srgbClr val="FFB9B9"/>
    <a:srgbClr val="FFFF99"/>
    <a:srgbClr val="FFFFCC"/>
    <a:srgbClr val="DEF199"/>
    <a:srgbClr val="FF99FF"/>
    <a:srgbClr val="33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24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102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7F7F9-AA83-4093-93D0-FD085488763A}" type="doc">
      <dgm:prSet loTypeId="urn:microsoft.com/office/officeart/2005/8/layout/chart3" loCatId="relationship" qsTypeId="urn:microsoft.com/office/officeart/2009/2/quickstyle/3d8" qsCatId="3D" csTypeId="urn:microsoft.com/office/officeart/2005/8/colors/colorful2" csCatId="colorful" phldr="1"/>
      <dgm:spPr/>
    </dgm:pt>
    <dgm:pt modelId="{DF72F8FE-FD00-401A-AE1D-DAA19CE7FEB1}">
      <dgm:prSet phldrT="[Текст]"/>
      <dgm:spPr>
        <a:solidFill>
          <a:srgbClr val="FFB9B9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Юридическое лицо</a:t>
          </a:r>
          <a:endParaRPr lang="ru-RU" dirty="0">
            <a:solidFill>
              <a:schemeClr val="bg1"/>
            </a:solidFill>
          </a:endParaRPr>
        </a:p>
      </dgm:t>
    </dgm:pt>
    <dgm:pt modelId="{C6E31CE7-3420-4C53-AA0E-DEF2258F4ACB}" type="parTrans" cxnId="{DABDE6E3-1878-43D3-86A8-730DF7D4EA1A}">
      <dgm:prSet/>
      <dgm:spPr/>
      <dgm:t>
        <a:bodyPr/>
        <a:lstStyle/>
        <a:p>
          <a:endParaRPr lang="ru-RU"/>
        </a:p>
      </dgm:t>
    </dgm:pt>
    <dgm:pt modelId="{BB7087DD-86CF-4F00-9D60-7D448136E874}" type="sibTrans" cxnId="{DABDE6E3-1878-43D3-86A8-730DF7D4EA1A}">
      <dgm:prSet/>
      <dgm:spPr/>
      <dgm:t>
        <a:bodyPr/>
        <a:lstStyle/>
        <a:p>
          <a:endParaRPr lang="ru-RU"/>
        </a:p>
      </dgm:t>
    </dgm:pt>
    <dgm:pt modelId="{981C62C7-19C9-4CCA-B46B-63E16FF19F8F}">
      <dgm:prSet phldrT="[Текст]"/>
      <dgm:spPr>
        <a:solidFill>
          <a:srgbClr val="DEF199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Лицо выполняющее функции единоличного  исполнительного органа и назначаемый собственником</a:t>
          </a:r>
          <a:endParaRPr lang="ru-RU" dirty="0">
            <a:solidFill>
              <a:schemeClr val="bg1"/>
            </a:solidFill>
          </a:endParaRPr>
        </a:p>
      </dgm:t>
    </dgm:pt>
    <dgm:pt modelId="{5169D95F-5224-44D7-A626-3C6235A64B99}" type="parTrans" cxnId="{DBEEB24A-88EC-459A-963C-1B1D4CA25D6F}">
      <dgm:prSet/>
      <dgm:spPr/>
      <dgm:t>
        <a:bodyPr/>
        <a:lstStyle/>
        <a:p>
          <a:endParaRPr lang="ru-RU"/>
        </a:p>
      </dgm:t>
    </dgm:pt>
    <dgm:pt modelId="{4BE5EE57-9272-42E3-8551-DBFFD258E6AB}" type="sibTrans" cxnId="{DBEEB24A-88EC-459A-963C-1B1D4CA25D6F}">
      <dgm:prSet/>
      <dgm:spPr/>
      <dgm:t>
        <a:bodyPr/>
        <a:lstStyle/>
        <a:p>
          <a:endParaRPr lang="ru-RU"/>
        </a:p>
      </dgm:t>
    </dgm:pt>
    <dgm:pt modelId="{66B1477B-3356-4C2F-AE57-3863AC50C208}">
      <dgm:prSet phldrT="[Текст]"/>
      <dgm:spPr>
        <a:solidFill>
          <a:srgbClr val="FFFFCC"/>
        </a:solidFill>
      </dgm:spPr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Собственник имущества</a:t>
          </a:r>
          <a:endParaRPr lang="ru-RU" dirty="0">
            <a:solidFill>
              <a:schemeClr val="bg1"/>
            </a:solidFill>
          </a:endParaRPr>
        </a:p>
      </dgm:t>
    </dgm:pt>
    <dgm:pt modelId="{86285F28-E2B7-4CDC-B0E0-37E761645540}" type="parTrans" cxnId="{930B3D96-DC5D-41B3-8BD8-A8CD642011CA}">
      <dgm:prSet/>
      <dgm:spPr/>
      <dgm:t>
        <a:bodyPr/>
        <a:lstStyle/>
        <a:p>
          <a:endParaRPr lang="ru-RU"/>
        </a:p>
      </dgm:t>
    </dgm:pt>
    <dgm:pt modelId="{D9587ECA-8C4D-48A5-9B24-7F4F1D737D62}" type="sibTrans" cxnId="{930B3D96-DC5D-41B3-8BD8-A8CD642011CA}">
      <dgm:prSet/>
      <dgm:spPr/>
      <dgm:t>
        <a:bodyPr/>
        <a:lstStyle/>
        <a:p>
          <a:endParaRPr lang="ru-RU"/>
        </a:p>
      </dgm:t>
    </dgm:pt>
    <dgm:pt modelId="{6272F2E4-2D42-48AD-876B-B7C5368565B8}" type="pres">
      <dgm:prSet presAssocID="{9D77F7F9-AA83-4093-93D0-FD085488763A}" presName="compositeShape" presStyleCnt="0">
        <dgm:presLayoutVars>
          <dgm:chMax val="7"/>
          <dgm:dir/>
          <dgm:resizeHandles val="exact"/>
        </dgm:presLayoutVars>
      </dgm:prSet>
      <dgm:spPr/>
    </dgm:pt>
    <dgm:pt modelId="{F27AAFB6-FC30-4962-8935-80319D5AE0FE}" type="pres">
      <dgm:prSet presAssocID="{9D77F7F9-AA83-4093-93D0-FD085488763A}" presName="wedge1" presStyleLbl="node1" presStyleIdx="0" presStyleCnt="3" custLinFactNeighborX="404" custLinFactNeighborY="-40"/>
      <dgm:spPr/>
      <dgm:t>
        <a:bodyPr/>
        <a:lstStyle/>
        <a:p>
          <a:endParaRPr lang="ru-RU"/>
        </a:p>
      </dgm:t>
    </dgm:pt>
    <dgm:pt modelId="{9285617F-2881-42E9-A7C3-00864608CFFD}" type="pres">
      <dgm:prSet presAssocID="{9D77F7F9-AA83-4093-93D0-FD085488763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6A28C8-6ADF-4190-96F5-99146FB4BE2C}" type="pres">
      <dgm:prSet presAssocID="{9D77F7F9-AA83-4093-93D0-FD085488763A}" presName="wedge2" presStyleLbl="node1" presStyleIdx="1" presStyleCnt="3"/>
      <dgm:spPr/>
      <dgm:t>
        <a:bodyPr/>
        <a:lstStyle/>
        <a:p>
          <a:endParaRPr lang="ru-RU"/>
        </a:p>
      </dgm:t>
    </dgm:pt>
    <dgm:pt modelId="{7C69EB0B-36AC-4A4E-A96A-126ED7025DBA}" type="pres">
      <dgm:prSet presAssocID="{9D77F7F9-AA83-4093-93D0-FD085488763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F193F-55C9-44A8-9EFD-358CF3FA828E}" type="pres">
      <dgm:prSet presAssocID="{9D77F7F9-AA83-4093-93D0-FD085488763A}" presName="wedge3" presStyleLbl="node1" presStyleIdx="2" presStyleCnt="3" custLinFactNeighborX="614" custLinFactNeighborY="-2016"/>
      <dgm:spPr/>
      <dgm:t>
        <a:bodyPr/>
        <a:lstStyle/>
        <a:p>
          <a:endParaRPr lang="ru-RU"/>
        </a:p>
      </dgm:t>
    </dgm:pt>
    <dgm:pt modelId="{E03ACB49-DB58-4C5F-8291-06C646F04F02}" type="pres">
      <dgm:prSet presAssocID="{9D77F7F9-AA83-4093-93D0-FD085488763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B6277E-143B-4AF6-866C-496D31C13D2E}" type="presOf" srcId="{66B1477B-3356-4C2F-AE57-3863AC50C208}" destId="{E67F193F-55C9-44A8-9EFD-358CF3FA828E}" srcOrd="0" destOrd="0" presId="urn:microsoft.com/office/officeart/2005/8/layout/chart3"/>
    <dgm:cxn modelId="{B996D33B-DAA6-4663-926C-DED54F6A4C31}" type="presOf" srcId="{DF72F8FE-FD00-401A-AE1D-DAA19CE7FEB1}" destId="{F27AAFB6-FC30-4962-8935-80319D5AE0FE}" srcOrd="0" destOrd="0" presId="urn:microsoft.com/office/officeart/2005/8/layout/chart3"/>
    <dgm:cxn modelId="{1B00D939-64B2-4BB5-A67A-6E03EBBF20BD}" type="presOf" srcId="{981C62C7-19C9-4CCA-B46B-63E16FF19F8F}" destId="{7C69EB0B-36AC-4A4E-A96A-126ED7025DBA}" srcOrd="1" destOrd="0" presId="urn:microsoft.com/office/officeart/2005/8/layout/chart3"/>
    <dgm:cxn modelId="{42384293-9B5C-4166-AE50-77286BC83C5D}" type="presOf" srcId="{981C62C7-19C9-4CCA-B46B-63E16FF19F8F}" destId="{006A28C8-6ADF-4190-96F5-99146FB4BE2C}" srcOrd="0" destOrd="0" presId="urn:microsoft.com/office/officeart/2005/8/layout/chart3"/>
    <dgm:cxn modelId="{930B3D96-DC5D-41B3-8BD8-A8CD642011CA}" srcId="{9D77F7F9-AA83-4093-93D0-FD085488763A}" destId="{66B1477B-3356-4C2F-AE57-3863AC50C208}" srcOrd="2" destOrd="0" parTransId="{86285F28-E2B7-4CDC-B0E0-37E761645540}" sibTransId="{D9587ECA-8C4D-48A5-9B24-7F4F1D737D62}"/>
    <dgm:cxn modelId="{FE2A93CE-E94F-4723-86A2-979EE1567161}" type="presOf" srcId="{66B1477B-3356-4C2F-AE57-3863AC50C208}" destId="{E03ACB49-DB58-4C5F-8291-06C646F04F02}" srcOrd="1" destOrd="0" presId="urn:microsoft.com/office/officeart/2005/8/layout/chart3"/>
    <dgm:cxn modelId="{DABDE6E3-1878-43D3-86A8-730DF7D4EA1A}" srcId="{9D77F7F9-AA83-4093-93D0-FD085488763A}" destId="{DF72F8FE-FD00-401A-AE1D-DAA19CE7FEB1}" srcOrd="0" destOrd="0" parTransId="{C6E31CE7-3420-4C53-AA0E-DEF2258F4ACB}" sibTransId="{BB7087DD-86CF-4F00-9D60-7D448136E874}"/>
    <dgm:cxn modelId="{86040ED1-2079-4C09-9649-ACC4A43CA24D}" type="presOf" srcId="{DF72F8FE-FD00-401A-AE1D-DAA19CE7FEB1}" destId="{9285617F-2881-42E9-A7C3-00864608CFFD}" srcOrd="1" destOrd="0" presId="urn:microsoft.com/office/officeart/2005/8/layout/chart3"/>
    <dgm:cxn modelId="{DBEEB24A-88EC-459A-963C-1B1D4CA25D6F}" srcId="{9D77F7F9-AA83-4093-93D0-FD085488763A}" destId="{981C62C7-19C9-4CCA-B46B-63E16FF19F8F}" srcOrd="1" destOrd="0" parTransId="{5169D95F-5224-44D7-A626-3C6235A64B99}" sibTransId="{4BE5EE57-9272-42E3-8551-DBFFD258E6AB}"/>
    <dgm:cxn modelId="{64860EF4-EAB7-4081-B4DD-216D0F579D5C}" type="presOf" srcId="{9D77F7F9-AA83-4093-93D0-FD085488763A}" destId="{6272F2E4-2D42-48AD-876B-B7C5368565B8}" srcOrd="0" destOrd="0" presId="urn:microsoft.com/office/officeart/2005/8/layout/chart3"/>
    <dgm:cxn modelId="{0218FD27-B886-4A88-8761-616FD92BFD4B}" type="presParOf" srcId="{6272F2E4-2D42-48AD-876B-B7C5368565B8}" destId="{F27AAFB6-FC30-4962-8935-80319D5AE0FE}" srcOrd="0" destOrd="0" presId="urn:microsoft.com/office/officeart/2005/8/layout/chart3"/>
    <dgm:cxn modelId="{E4CDF4E6-322C-4905-A1A7-E6B3A7C72F7B}" type="presParOf" srcId="{6272F2E4-2D42-48AD-876B-B7C5368565B8}" destId="{9285617F-2881-42E9-A7C3-00864608CFFD}" srcOrd="1" destOrd="0" presId="urn:microsoft.com/office/officeart/2005/8/layout/chart3"/>
    <dgm:cxn modelId="{E01060E6-F42B-40FA-9148-323AFBB7FBAB}" type="presParOf" srcId="{6272F2E4-2D42-48AD-876B-B7C5368565B8}" destId="{006A28C8-6ADF-4190-96F5-99146FB4BE2C}" srcOrd="2" destOrd="0" presId="urn:microsoft.com/office/officeart/2005/8/layout/chart3"/>
    <dgm:cxn modelId="{F8549A4B-CAC5-481F-8CF7-9A3E19F77D0E}" type="presParOf" srcId="{6272F2E4-2D42-48AD-876B-B7C5368565B8}" destId="{7C69EB0B-36AC-4A4E-A96A-126ED7025DBA}" srcOrd="3" destOrd="0" presId="urn:microsoft.com/office/officeart/2005/8/layout/chart3"/>
    <dgm:cxn modelId="{1C1500E0-4E81-4215-8B25-54F387C7CA3A}" type="presParOf" srcId="{6272F2E4-2D42-48AD-876B-B7C5368565B8}" destId="{E67F193F-55C9-44A8-9EFD-358CF3FA828E}" srcOrd="4" destOrd="0" presId="urn:microsoft.com/office/officeart/2005/8/layout/chart3"/>
    <dgm:cxn modelId="{B9A08AC1-BBAC-4C0D-838F-9561603016D4}" type="presParOf" srcId="{6272F2E4-2D42-48AD-876B-B7C5368565B8}" destId="{E03ACB49-DB58-4C5F-8291-06C646F04F02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9B9D00-5B72-4DAB-9ED1-53423F6EC6F0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01001D-81ED-4B17-A8AF-5815297BF9C3}">
      <dgm:prSet phldrT="[Текст]" custT="1"/>
      <dgm:spPr/>
      <dgm:t>
        <a:bodyPr/>
        <a:lstStyle/>
        <a:p>
          <a:pPr algn="just"/>
          <a:r>
            <a:rPr lang="ru-RU" sz="1800" dirty="0" smtClean="0"/>
            <a:t>Во-первых,</a:t>
          </a:r>
        </a:p>
        <a:p>
          <a:pPr algn="just"/>
          <a:r>
            <a:rPr lang="ru-RU" sz="1800" dirty="0" smtClean="0"/>
            <a:t>отсылка к категории аффилированных лиц, которая постепенно утрачивает актуальность в связи с более емкими категориями «контролирующее лицо», «подконтрольное лицо», «экономическая зависимость»</a:t>
          </a:r>
          <a:endParaRPr lang="ru-RU" sz="1800" dirty="0"/>
        </a:p>
      </dgm:t>
    </dgm:pt>
    <dgm:pt modelId="{CE9AD608-ED43-4111-98C3-F22E59958008}" type="parTrans" cxnId="{BD3C05C4-18C0-4130-8F40-9619C15F1C37}">
      <dgm:prSet/>
      <dgm:spPr/>
      <dgm:t>
        <a:bodyPr/>
        <a:lstStyle/>
        <a:p>
          <a:endParaRPr lang="ru-RU"/>
        </a:p>
      </dgm:t>
    </dgm:pt>
    <dgm:pt modelId="{CA84CF81-41E7-42BB-8A6F-6F40F44CEEF5}" type="sibTrans" cxnId="{BD3C05C4-18C0-4130-8F40-9619C15F1C37}">
      <dgm:prSet/>
      <dgm:spPr/>
      <dgm:t>
        <a:bodyPr/>
        <a:lstStyle/>
        <a:p>
          <a:endParaRPr lang="ru-RU"/>
        </a:p>
      </dgm:t>
    </dgm:pt>
    <dgm:pt modelId="{1434253F-2385-4C81-ACF6-6DE10C2E5A53}">
      <dgm:prSet phldrT="[Текст]" custT="1"/>
      <dgm:spPr/>
      <dgm:t>
        <a:bodyPr/>
        <a:lstStyle/>
        <a:p>
          <a:r>
            <a:rPr lang="ru-RU" sz="1800" dirty="0" smtClean="0"/>
            <a:t>Во-вторых, </a:t>
          </a:r>
        </a:p>
        <a:p>
          <a:r>
            <a:rPr lang="ru-RU" sz="1800" dirty="0" smtClean="0"/>
            <a:t>прямая возможность закрепления в уставе других критериев, на основании которых будет принято решение о том, что сделка является сделкой с заинтересованностью.</a:t>
          </a:r>
          <a:endParaRPr lang="ru-RU" sz="1800" dirty="0"/>
        </a:p>
      </dgm:t>
    </dgm:pt>
    <dgm:pt modelId="{1DE353C6-C272-4582-A59B-3896FAB0085E}" type="parTrans" cxnId="{ACB2C96E-384A-46CC-BDC0-760C4D3787AD}">
      <dgm:prSet/>
      <dgm:spPr/>
      <dgm:t>
        <a:bodyPr/>
        <a:lstStyle/>
        <a:p>
          <a:endParaRPr lang="ru-RU"/>
        </a:p>
      </dgm:t>
    </dgm:pt>
    <dgm:pt modelId="{3975BCA4-47F0-4FF8-A02E-0BCF0CA8B36A}" type="sibTrans" cxnId="{ACB2C96E-384A-46CC-BDC0-760C4D3787AD}">
      <dgm:prSet/>
      <dgm:spPr/>
      <dgm:t>
        <a:bodyPr/>
        <a:lstStyle/>
        <a:p>
          <a:endParaRPr lang="ru-RU"/>
        </a:p>
      </dgm:t>
    </dgm:pt>
    <dgm:pt modelId="{1B1FCEA2-EC60-453D-B9A6-2E166D694747}" type="pres">
      <dgm:prSet presAssocID="{B59B9D00-5B72-4DAB-9ED1-53423F6EC6F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1FB3A1-945A-48E9-B1FA-048D0DFF5687}" type="pres">
      <dgm:prSet presAssocID="{4601001D-81ED-4B17-A8AF-5815297BF9C3}" presName="upArrow" presStyleLbl="node1" presStyleIdx="0" presStyleCnt="2" custLinFactNeighborX="4600"/>
      <dgm:spPr>
        <a:solidFill>
          <a:srgbClr val="29E729"/>
        </a:solidFill>
      </dgm:spPr>
    </dgm:pt>
    <dgm:pt modelId="{1EA7B6FA-5625-4AB0-B5DA-8036A56CD849}" type="pres">
      <dgm:prSet presAssocID="{4601001D-81ED-4B17-A8AF-5815297BF9C3}" presName="upArrowText" presStyleLbl="revTx" presStyleIdx="0" presStyleCnt="2" custScaleX="117444" custLinFactNeighborX="7320" custLinFactNeighborY="6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B542D-7EF6-4EAB-99A6-05C011B6F25B}" type="pres">
      <dgm:prSet presAssocID="{1434253F-2385-4C81-ACF6-6DE10C2E5A53}" presName="downArrow" presStyleLbl="node1" presStyleIdx="1" presStyleCnt="2"/>
      <dgm:spPr>
        <a:solidFill>
          <a:srgbClr val="DEF199"/>
        </a:solidFill>
      </dgm:spPr>
    </dgm:pt>
    <dgm:pt modelId="{F10FCE2E-9F12-48BF-8FD1-A131C725FCE0}" type="pres">
      <dgm:prSet presAssocID="{1434253F-2385-4C81-ACF6-6DE10C2E5A53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3C05C4-18C0-4130-8F40-9619C15F1C37}" srcId="{B59B9D00-5B72-4DAB-9ED1-53423F6EC6F0}" destId="{4601001D-81ED-4B17-A8AF-5815297BF9C3}" srcOrd="0" destOrd="0" parTransId="{CE9AD608-ED43-4111-98C3-F22E59958008}" sibTransId="{CA84CF81-41E7-42BB-8A6F-6F40F44CEEF5}"/>
    <dgm:cxn modelId="{ACB2C96E-384A-46CC-BDC0-760C4D3787AD}" srcId="{B59B9D00-5B72-4DAB-9ED1-53423F6EC6F0}" destId="{1434253F-2385-4C81-ACF6-6DE10C2E5A53}" srcOrd="1" destOrd="0" parTransId="{1DE353C6-C272-4582-A59B-3896FAB0085E}" sibTransId="{3975BCA4-47F0-4FF8-A02E-0BCF0CA8B36A}"/>
    <dgm:cxn modelId="{0D4B8334-37C5-4972-B3AF-9F258D007AC3}" type="presOf" srcId="{4601001D-81ED-4B17-A8AF-5815297BF9C3}" destId="{1EA7B6FA-5625-4AB0-B5DA-8036A56CD849}" srcOrd="0" destOrd="0" presId="urn:microsoft.com/office/officeart/2005/8/layout/arrow4"/>
    <dgm:cxn modelId="{983DD5A7-E0D5-47D4-92C7-063C5045AE5A}" type="presOf" srcId="{1434253F-2385-4C81-ACF6-6DE10C2E5A53}" destId="{F10FCE2E-9F12-48BF-8FD1-A131C725FCE0}" srcOrd="0" destOrd="0" presId="urn:microsoft.com/office/officeart/2005/8/layout/arrow4"/>
    <dgm:cxn modelId="{2B7D096E-F0BA-4D19-9262-DE51A96DE304}" type="presOf" srcId="{B59B9D00-5B72-4DAB-9ED1-53423F6EC6F0}" destId="{1B1FCEA2-EC60-453D-B9A6-2E166D694747}" srcOrd="0" destOrd="0" presId="urn:microsoft.com/office/officeart/2005/8/layout/arrow4"/>
    <dgm:cxn modelId="{8524FCA9-5486-4FEF-BB15-1B12A5C996F7}" type="presParOf" srcId="{1B1FCEA2-EC60-453D-B9A6-2E166D694747}" destId="{511FB3A1-945A-48E9-B1FA-048D0DFF5687}" srcOrd="0" destOrd="0" presId="urn:microsoft.com/office/officeart/2005/8/layout/arrow4"/>
    <dgm:cxn modelId="{84848C26-55D9-4589-B3F5-849630FB6D81}" type="presParOf" srcId="{1B1FCEA2-EC60-453D-B9A6-2E166D694747}" destId="{1EA7B6FA-5625-4AB0-B5DA-8036A56CD849}" srcOrd="1" destOrd="0" presId="urn:microsoft.com/office/officeart/2005/8/layout/arrow4"/>
    <dgm:cxn modelId="{1B16D901-B697-466B-9A83-A795A4FFEBE1}" type="presParOf" srcId="{1B1FCEA2-EC60-453D-B9A6-2E166D694747}" destId="{9A6B542D-7EF6-4EAB-99A6-05C011B6F25B}" srcOrd="2" destOrd="0" presId="urn:microsoft.com/office/officeart/2005/8/layout/arrow4"/>
    <dgm:cxn modelId="{A35A7914-43C0-4D0B-94EE-535311A85758}" type="presParOf" srcId="{1B1FCEA2-EC60-453D-B9A6-2E166D694747}" destId="{F10FCE2E-9F12-48BF-8FD1-A131C725FCE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879819-DFD2-4E8D-A999-314761C23F9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E5F1DE-AD59-4106-A86C-EC32B12F5E2A}">
      <dgm:prSet phldrT="[Текст]"/>
      <dgm:spPr>
        <a:solidFill>
          <a:srgbClr val="FF1919">
            <a:alpha val="90000"/>
          </a:srgbClr>
        </a:solidFill>
        <a:ln>
          <a:solidFill>
            <a:srgbClr val="333300"/>
          </a:solidFill>
        </a:ln>
      </dgm:spPr>
      <dgm:t>
        <a:bodyPr/>
        <a:lstStyle/>
        <a:p>
          <a:r>
            <a:rPr lang="ru-RU" dirty="0" smtClean="0"/>
            <a:t>Конфликт интересов</a:t>
          </a:r>
          <a:endParaRPr lang="ru-RU" dirty="0"/>
        </a:p>
      </dgm:t>
    </dgm:pt>
    <dgm:pt modelId="{76455C5B-126C-4B63-AC1A-1F85BC1BADD2}" type="parTrans" cxnId="{0C09EB70-970E-4995-BFE8-25E0D17CAFE7}">
      <dgm:prSet/>
      <dgm:spPr/>
      <dgm:t>
        <a:bodyPr/>
        <a:lstStyle/>
        <a:p>
          <a:endParaRPr lang="ru-RU"/>
        </a:p>
      </dgm:t>
    </dgm:pt>
    <dgm:pt modelId="{5E1969AF-42F6-4BD4-91AE-1C7C2D4A7F0D}" type="sibTrans" cxnId="{0C09EB70-970E-4995-BFE8-25E0D17CAFE7}">
      <dgm:prSet/>
      <dgm:spPr/>
      <dgm:t>
        <a:bodyPr/>
        <a:lstStyle/>
        <a:p>
          <a:endParaRPr lang="ru-RU"/>
        </a:p>
      </dgm:t>
    </dgm:pt>
    <dgm:pt modelId="{E1326B7C-5F02-4D52-8015-B35A0156DDF1}">
      <dgm:prSet phldrT="[Текст]"/>
      <dgm:spPr>
        <a:solidFill>
          <a:srgbClr val="92D050">
            <a:alpha val="90000"/>
          </a:srgbClr>
        </a:solidFill>
        <a:ln>
          <a:solidFill>
            <a:srgbClr val="333300"/>
          </a:solidFill>
        </a:ln>
      </dgm:spPr>
      <dgm:t>
        <a:bodyPr/>
        <a:lstStyle/>
        <a:p>
          <a:r>
            <a:rPr lang="ru-RU" dirty="0" smtClean="0"/>
            <a:t>Правовое регулирование</a:t>
          </a:r>
          <a:endParaRPr lang="ru-RU" dirty="0"/>
        </a:p>
      </dgm:t>
    </dgm:pt>
    <dgm:pt modelId="{30F8BB80-D9D3-4EAE-A44E-300026CE3B3B}" type="parTrans" cxnId="{0EC500D0-C29F-46C6-B3EA-A14071EC9B19}">
      <dgm:prSet/>
      <dgm:spPr/>
      <dgm:t>
        <a:bodyPr/>
        <a:lstStyle/>
        <a:p>
          <a:endParaRPr lang="ru-RU"/>
        </a:p>
      </dgm:t>
    </dgm:pt>
    <dgm:pt modelId="{7067BE34-9F8B-483D-96EE-BE1AB8977C07}" type="sibTrans" cxnId="{0EC500D0-C29F-46C6-B3EA-A14071EC9B19}">
      <dgm:prSet/>
      <dgm:spPr/>
      <dgm:t>
        <a:bodyPr/>
        <a:lstStyle/>
        <a:p>
          <a:endParaRPr lang="ru-RU"/>
        </a:p>
      </dgm:t>
    </dgm:pt>
    <dgm:pt modelId="{66AE74CD-652C-4E23-A9CC-9A8E8E3C0C2C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333300"/>
          </a:solidFill>
        </a:ln>
      </dgm:spPr>
      <dgm:t>
        <a:bodyPr/>
        <a:lstStyle/>
        <a:p>
          <a:r>
            <a:rPr lang="ru-RU" dirty="0" smtClean="0"/>
            <a:t>Предупреждение (профилактика)</a:t>
          </a:r>
          <a:endParaRPr lang="ru-RU" dirty="0"/>
        </a:p>
      </dgm:t>
    </dgm:pt>
    <dgm:pt modelId="{0B46E802-2EB4-483E-9267-D2F1833472BD}" type="parTrans" cxnId="{9C88F967-4CD4-4C32-96E3-9C135DF5E58E}">
      <dgm:prSet/>
      <dgm:spPr/>
      <dgm:t>
        <a:bodyPr/>
        <a:lstStyle/>
        <a:p>
          <a:endParaRPr lang="ru-RU"/>
        </a:p>
      </dgm:t>
    </dgm:pt>
    <dgm:pt modelId="{049A4AB5-42A5-49A7-9052-9A2C4C929C20}" type="sibTrans" cxnId="{9C88F967-4CD4-4C32-96E3-9C135DF5E58E}">
      <dgm:prSet/>
      <dgm:spPr/>
      <dgm:t>
        <a:bodyPr/>
        <a:lstStyle/>
        <a:p>
          <a:endParaRPr lang="ru-RU"/>
        </a:p>
      </dgm:t>
    </dgm:pt>
    <dgm:pt modelId="{06A5E388-5A03-48AF-BDB4-5B8DB2A4A5E0}">
      <dgm:prSet phldrT="[Текст]"/>
      <dgm:spPr>
        <a:solidFill>
          <a:schemeClr val="accent3">
            <a:lumMod val="20000"/>
            <a:lumOff val="80000"/>
            <a:alpha val="90000"/>
          </a:schemeClr>
        </a:solidFill>
        <a:ln>
          <a:solidFill>
            <a:srgbClr val="333300"/>
          </a:solidFill>
        </a:ln>
      </dgm:spPr>
      <dgm:t>
        <a:bodyPr/>
        <a:lstStyle/>
        <a:p>
          <a:r>
            <a:rPr lang="ru-RU" dirty="0" smtClean="0"/>
            <a:t>Минимизация негативных последствий (преодоление)</a:t>
          </a:r>
          <a:endParaRPr lang="ru-RU" dirty="0"/>
        </a:p>
      </dgm:t>
    </dgm:pt>
    <dgm:pt modelId="{C20B57D9-0A08-4FBF-8761-93E5A709BCD6}" type="parTrans" cxnId="{0D663036-6A6C-4300-90F3-A21D9B2797CE}">
      <dgm:prSet/>
      <dgm:spPr/>
      <dgm:t>
        <a:bodyPr/>
        <a:lstStyle/>
        <a:p>
          <a:endParaRPr lang="ru-RU"/>
        </a:p>
      </dgm:t>
    </dgm:pt>
    <dgm:pt modelId="{961DF361-4312-4B05-8CDE-E33C4138CD89}" type="sibTrans" cxnId="{0D663036-6A6C-4300-90F3-A21D9B2797CE}">
      <dgm:prSet/>
      <dgm:spPr/>
      <dgm:t>
        <a:bodyPr/>
        <a:lstStyle/>
        <a:p>
          <a:endParaRPr lang="ru-RU"/>
        </a:p>
      </dgm:t>
    </dgm:pt>
    <dgm:pt modelId="{2AA9684A-3FBF-46B1-95B5-12055B21B2B8}">
      <dgm:prSet phldrT="[Текст]"/>
      <dgm:spPr>
        <a:solidFill>
          <a:schemeClr val="accent4">
            <a:lumMod val="40000"/>
            <a:lumOff val="60000"/>
            <a:alpha val="90000"/>
          </a:schemeClr>
        </a:solidFill>
        <a:ln>
          <a:solidFill>
            <a:srgbClr val="333300"/>
          </a:solidFill>
        </a:ln>
      </dgm:spPr>
      <dgm:t>
        <a:bodyPr/>
        <a:lstStyle/>
        <a:p>
          <a:r>
            <a:rPr lang="ru-RU" dirty="0" smtClean="0"/>
            <a:t>Выявление (противодействие)</a:t>
          </a:r>
          <a:endParaRPr lang="ru-RU" dirty="0"/>
        </a:p>
      </dgm:t>
    </dgm:pt>
    <dgm:pt modelId="{153D41AF-91CC-4E13-8E47-FE9BC5FF1F23}" type="parTrans" cxnId="{941A8CFD-6D64-40E7-8212-A50F4AB4AE54}">
      <dgm:prSet/>
      <dgm:spPr/>
      <dgm:t>
        <a:bodyPr/>
        <a:lstStyle/>
        <a:p>
          <a:endParaRPr lang="ru-RU"/>
        </a:p>
      </dgm:t>
    </dgm:pt>
    <dgm:pt modelId="{EC73604E-142D-4798-9127-F09054703E3B}" type="sibTrans" cxnId="{941A8CFD-6D64-40E7-8212-A50F4AB4AE54}">
      <dgm:prSet/>
      <dgm:spPr/>
      <dgm:t>
        <a:bodyPr/>
        <a:lstStyle/>
        <a:p>
          <a:endParaRPr lang="ru-RU"/>
        </a:p>
      </dgm:t>
    </dgm:pt>
    <dgm:pt modelId="{BD08BFF7-D478-4278-AC3F-8FC1D53CDADB}" type="pres">
      <dgm:prSet presAssocID="{93879819-DFD2-4E8D-A999-314761C23F9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DA57491-564F-432B-83E1-BCE8FE1063AB}" type="pres">
      <dgm:prSet presAssocID="{93879819-DFD2-4E8D-A999-314761C23F98}" presName="pyramid" presStyleLbl="node1" presStyleIdx="0" presStyleCnt="1" custLinFactNeighborX="6200" custLinFactNeighborY="-1114"/>
      <dgm:spPr>
        <a:solidFill>
          <a:srgbClr val="FFFF99"/>
        </a:solidFill>
      </dgm:spPr>
    </dgm:pt>
    <dgm:pt modelId="{A210B8BB-39CA-42D8-84BA-81234E838279}" type="pres">
      <dgm:prSet presAssocID="{93879819-DFD2-4E8D-A999-314761C23F98}" presName="theList" presStyleCnt="0"/>
      <dgm:spPr/>
    </dgm:pt>
    <dgm:pt modelId="{5572F913-EBFF-4E9F-B8D3-600EC56BF201}" type="pres">
      <dgm:prSet presAssocID="{50E5F1DE-AD59-4106-A86C-EC32B12F5E2A}" presName="aNode" presStyleLbl="fgAcc1" presStyleIdx="0" presStyleCnt="5" custLinFactNeighborX="-38452" custLinFactNeighborY="83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F3DE45-4FF9-48EA-8BB6-1E7F497C4BEE}" type="pres">
      <dgm:prSet presAssocID="{50E5F1DE-AD59-4106-A86C-EC32B12F5E2A}" presName="aSpace" presStyleCnt="0"/>
      <dgm:spPr/>
    </dgm:pt>
    <dgm:pt modelId="{CE600384-B531-40B8-9548-8606B68B0ED3}" type="pres">
      <dgm:prSet presAssocID="{E1326B7C-5F02-4D52-8015-B35A0156DDF1}" presName="aNode" presStyleLbl="fgAcc1" presStyleIdx="1" presStyleCnt="5" custLinFactY="42607" custLinFactNeighborX="-37645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55582F-7ED6-4746-9BB0-83D4EF9DF302}" type="pres">
      <dgm:prSet presAssocID="{E1326B7C-5F02-4D52-8015-B35A0156DDF1}" presName="aSpace" presStyleCnt="0"/>
      <dgm:spPr/>
    </dgm:pt>
    <dgm:pt modelId="{8714625A-D650-428B-896F-2E1C38944FA2}" type="pres">
      <dgm:prSet presAssocID="{66AE74CD-652C-4E23-A9CC-9A8E8E3C0C2C}" presName="aNode" presStyleLbl="fgAcc1" presStyleIdx="2" presStyleCnt="5" custLinFactX="-4544" custLinFactY="5731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DBE139-75A5-4CEE-BFA2-65B1E1ED7524}" type="pres">
      <dgm:prSet presAssocID="{66AE74CD-652C-4E23-A9CC-9A8E8E3C0C2C}" presName="aSpace" presStyleCnt="0"/>
      <dgm:spPr/>
    </dgm:pt>
    <dgm:pt modelId="{8B6C07A6-AB09-4804-B203-028261AEB6E9}" type="pres">
      <dgm:prSet presAssocID="{06A5E388-5A03-48AF-BDB4-5B8DB2A4A5E0}" presName="aNode" presStyleLbl="fgAcc1" presStyleIdx="3" presStyleCnt="5" custLinFactY="-21533" custLinFactNeighborX="2863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08C54-05E0-4F49-82A9-5D206E0F38FB}" type="pres">
      <dgm:prSet presAssocID="{06A5E388-5A03-48AF-BDB4-5B8DB2A4A5E0}" presName="aSpace" presStyleCnt="0"/>
      <dgm:spPr/>
    </dgm:pt>
    <dgm:pt modelId="{CAD9A58C-CDFD-432F-8639-44CE0E27930A}" type="pres">
      <dgm:prSet presAssocID="{2AA9684A-3FBF-46B1-95B5-12055B21B2B8}" presName="aNode" presStyleLbl="fgAcc1" presStyleIdx="4" presStyleCnt="5" custLinFactY="11012" custLinFactNeighborX="-3869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0315B-1FDD-436D-9F32-ABF1C00FB4DA}" type="pres">
      <dgm:prSet presAssocID="{2AA9684A-3FBF-46B1-95B5-12055B21B2B8}" presName="aSpace" presStyleCnt="0"/>
      <dgm:spPr/>
    </dgm:pt>
  </dgm:ptLst>
  <dgm:cxnLst>
    <dgm:cxn modelId="{995F3CE9-2049-4062-884D-A0B9D0DC74F7}" type="presOf" srcId="{06A5E388-5A03-48AF-BDB4-5B8DB2A4A5E0}" destId="{8B6C07A6-AB09-4804-B203-028261AEB6E9}" srcOrd="0" destOrd="0" presId="urn:microsoft.com/office/officeart/2005/8/layout/pyramid2"/>
    <dgm:cxn modelId="{8162226A-3B8D-4009-8E81-A84512D81E3E}" type="presOf" srcId="{50E5F1DE-AD59-4106-A86C-EC32B12F5E2A}" destId="{5572F913-EBFF-4E9F-B8D3-600EC56BF201}" srcOrd="0" destOrd="0" presId="urn:microsoft.com/office/officeart/2005/8/layout/pyramid2"/>
    <dgm:cxn modelId="{0D663036-6A6C-4300-90F3-A21D9B2797CE}" srcId="{93879819-DFD2-4E8D-A999-314761C23F98}" destId="{06A5E388-5A03-48AF-BDB4-5B8DB2A4A5E0}" srcOrd="3" destOrd="0" parTransId="{C20B57D9-0A08-4FBF-8761-93E5A709BCD6}" sibTransId="{961DF361-4312-4B05-8CDE-E33C4138CD89}"/>
    <dgm:cxn modelId="{941A8CFD-6D64-40E7-8212-A50F4AB4AE54}" srcId="{93879819-DFD2-4E8D-A999-314761C23F98}" destId="{2AA9684A-3FBF-46B1-95B5-12055B21B2B8}" srcOrd="4" destOrd="0" parTransId="{153D41AF-91CC-4E13-8E47-FE9BC5FF1F23}" sibTransId="{EC73604E-142D-4798-9127-F09054703E3B}"/>
    <dgm:cxn modelId="{0C09EB70-970E-4995-BFE8-25E0D17CAFE7}" srcId="{93879819-DFD2-4E8D-A999-314761C23F98}" destId="{50E5F1DE-AD59-4106-A86C-EC32B12F5E2A}" srcOrd="0" destOrd="0" parTransId="{76455C5B-126C-4B63-AC1A-1F85BC1BADD2}" sibTransId="{5E1969AF-42F6-4BD4-91AE-1C7C2D4A7F0D}"/>
    <dgm:cxn modelId="{602B5402-563F-4C66-B0B0-50D7A49D51F6}" type="presOf" srcId="{66AE74CD-652C-4E23-A9CC-9A8E8E3C0C2C}" destId="{8714625A-D650-428B-896F-2E1C38944FA2}" srcOrd="0" destOrd="0" presId="urn:microsoft.com/office/officeart/2005/8/layout/pyramid2"/>
    <dgm:cxn modelId="{9C88F967-4CD4-4C32-96E3-9C135DF5E58E}" srcId="{93879819-DFD2-4E8D-A999-314761C23F98}" destId="{66AE74CD-652C-4E23-A9CC-9A8E8E3C0C2C}" srcOrd="2" destOrd="0" parTransId="{0B46E802-2EB4-483E-9267-D2F1833472BD}" sibTransId="{049A4AB5-42A5-49A7-9052-9A2C4C929C20}"/>
    <dgm:cxn modelId="{0EC500D0-C29F-46C6-B3EA-A14071EC9B19}" srcId="{93879819-DFD2-4E8D-A999-314761C23F98}" destId="{E1326B7C-5F02-4D52-8015-B35A0156DDF1}" srcOrd="1" destOrd="0" parTransId="{30F8BB80-D9D3-4EAE-A44E-300026CE3B3B}" sibTransId="{7067BE34-9F8B-483D-96EE-BE1AB8977C07}"/>
    <dgm:cxn modelId="{FE80B9F9-0D4C-4D8D-A50B-C01D494ADF9F}" type="presOf" srcId="{2AA9684A-3FBF-46B1-95B5-12055B21B2B8}" destId="{CAD9A58C-CDFD-432F-8639-44CE0E27930A}" srcOrd="0" destOrd="0" presId="urn:microsoft.com/office/officeart/2005/8/layout/pyramid2"/>
    <dgm:cxn modelId="{2A4F3C88-FE59-4B2B-B4AD-FFFF56344C0B}" type="presOf" srcId="{93879819-DFD2-4E8D-A999-314761C23F98}" destId="{BD08BFF7-D478-4278-AC3F-8FC1D53CDADB}" srcOrd="0" destOrd="0" presId="urn:microsoft.com/office/officeart/2005/8/layout/pyramid2"/>
    <dgm:cxn modelId="{6B6F3BB7-BA68-4B12-8760-C3B24CEA7347}" type="presOf" srcId="{E1326B7C-5F02-4D52-8015-B35A0156DDF1}" destId="{CE600384-B531-40B8-9548-8606B68B0ED3}" srcOrd="0" destOrd="0" presId="urn:microsoft.com/office/officeart/2005/8/layout/pyramid2"/>
    <dgm:cxn modelId="{00FE0619-5084-4042-9717-F30DF0723E71}" type="presParOf" srcId="{BD08BFF7-D478-4278-AC3F-8FC1D53CDADB}" destId="{FDA57491-564F-432B-83E1-BCE8FE1063AB}" srcOrd="0" destOrd="0" presId="urn:microsoft.com/office/officeart/2005/8/layout/pyramid2"/>
    <dgm:cxn modelId="{D5B1EAB1-A4E5-4694-9895-7B46EE4BC4C0}" type="presParOf" srcId="{BD08BFF7-D478-4278-AC3F-8FC1D53CDADB}" destId="{A210B8BB-39CA-42D8-84BA-81234E838279}" srcOrd="1" destOrd="0" presId="urn:microsoft.com/office/officeart/2005/8/layout/pyramid2"/>
    <dgm:cxn modelId="{9F2A9D8F-11D5-4E72-BA9E-0C7B08425F3D}" type="presParOf" srcId="{A210B8BB-39CA-42D8-84BA-81234E838279}" destId="{5572F913-EBFF-4E9F-B8D3-600EC56BF201}" srcOrd="0" destOrd="0" presId="urn:microsoft.com/office/officeart/2005/8/layout/pyramid2"/>
    <dgm:cxn modelId="{71B2A8DA-6510-44BA-A3A3-1CE53BF3DF86}" type="presParOf" srcId="{A210B8BB-39CA-42D8-84BA-81234E838279}" destId="{B4F3DE45-4FF9-48EA-8BB6-1E7F497C4BEE}" srcOrd="1" destOrd="0" presId="urn:microsoft.com/office/officeart/2005/8/layout/pyramid2"/>
    <dgm:cxn modelId="{1A13E608-EC29-4305-B806-A216C4488D93}" type="presParOf" srcId="{A210B8BB-39CA-42D8-84BA-81234E838279}" destId="{CE600384-B531-40B8-9548-8606B68B0ED3}" srcOrd="2" destOrd="0" presId="urn:microsoft.com/office/officeart/2005/8/layout/pyramid2"/>
    <dgm:cxn modelId="{AA97C7A6-2670-4D87-95F8-DF1AD6862881}" type="presParOf" srcId="{A210B8BB-39CA-42D8-84BA-81234E838279}" destId="{6255582F-7ED6-4746-9BB0-83D4EF9DF302}" srcOrd="3" destOrd="0" presId="urn:microsoft.com/office/officeart/2005/8/layout/pyramid2"/>
    <dgm:cxn modelId="{6C689C9F-AC16-4AF8-B833-7779937A04D3}" type="presParOf" srcId="{A210B8BB-39CA-42D8-84BA-81234E838279}" destId="{8714625A-D650-428B-896F-2E1C38944FA2}" srcOrd="4" destOrd="0" presId="urn:microsoft.com/office/officeart/2005/8/layout/pyramid2"/>
    <dgm:cxn modelId="{515AE6FB-9679-45A0-B949-D8D329556B5F}" type="presParOf" srcId="{A210B8BB-39CA-42D8-84BA-81234E838279}" destId="{06DBE139-75A5-4CEE-BFA2-65B1E1ED7524}" srcOrd="5" destOrd="0" presId="urn:microsoft.com/office/officeart/2005/8/layout/pyramid2"/>
    <dgm:cxn modelId="{AC6B5B94-B087-498F-A06E-F5214B287E78}" type="presParOf" srcId="{A210B8BB-39CA-42D8-84BA-81234E838279}" destId="{8B6C07A6-AB09-4804-B203-028261AEB6E9}" srcOrd="6" destOrd="0" presId="urn:microsoft.com/office/officeart/2005/8/layout/pyramid2"/>
    <dgm:cxn modelId="{D7F8DEAD-3335-4D67-93CE-5984EC9720FB}" type="presParOf" srcId="{A210B8BB-39CA-42D8-84BA-81234E838279}" destId="{4E208C54-05E0-4F49-82A9-5D206E0F38FB}" srcOrd="7" destOrd="0" presId="urn:microsoft.com/office/officeart/2005/8/layout/pyramid2"/>
    <dgm:cxn modelId="{FDC16265-1040-499E-8BAA-B5449D49484D}" type="presParOf" srcId="{A210B8BB-39CA-42D8-84BA-81234E838279}" destId="{CAD9A58C-CDFD-432F-8639-44CE0E27930A}" srcOrd="8" destOrd="0" presId="urn:microsoft.com/office/officeart/2005/8/layout/pyramid2"/>
    <dgm:cxn modelId="{B5A319BF-708D-4C4A-ABF8-4465761EB59B}" type="presParOf" srcId="{A210B8BB-39CA-42D8-84BA-81234E838279}" destId="{F7D0315B-1FDD-436D-9F32-ABF1C00FB4D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AAFB6-FC30-4962-8935-80319D5AE0FE}">
      <dsp:nvSpPr>
        <dsp:cNvPr id="0" name=""/>
        <dsp:cNvSpPr/>
      </dsp:nvSpPr>
      <dsp:spPr>
        <a:xfrm>
          <a:off x="2375226" y="457877"/>
          <a:ext cx="5726538" cy="5726538"/>
        </a:xfrm>
        <a:prstGeom prst="pie">
          <a:avLst>
            <a:gd name="adj1" fmla="val 16200000"/>
            <a:gd name="adj2" fmla="val 1800000"/>
          </a:avLst>
        </a:prstGeom>
        <a:solidFill>
          <a:srgbClr val="FFB9B9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Юридическое лицо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5488691" y="1514560"/>
        <a:ext cx="1942932" cy="1908846"/>
      </dsp:txXfrm>
    </dsp:sp>
    <dsp:sp modelId="{006A28C8-6ADF-4190-96F5-99146FB4BE2C}">
      <dsp:nvSpPr>
        <dsp:cNvPr id="0" name=""/>
        <dsp:cNvSpPr/>
      </dsp:nvSpPr>
      <dsp:spPr>
        <a:xfrm>
          <a:off x="2056901" y="630600"/>
          <a:ext cx="5726538" cy="5726538"/>
        </a:xfrm>
        <a:prstGeom prst="pie">
          <a:avLst>
            <a:gd name="adj1" fmla="val 1800000"/>
            <a:gd name="adj2" fmla="val 9000000"/>
          </a:avLst>
        </a:prstGeom>
        <a:solidFill>
          <a:srgbClr val="DEF199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Лицо выполняющее функции единоличного  исполнительного органа и назначаемый собственником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3624882" y="4243774"/>
        <a:ext cx="2590577" cy="1772500"/>
      </dsp:txXfrm>
    </dsp:sp>
    <dsp:sp modelId="{E67F193F-55C9-44A8-9EFD-358CF3FA828E}">
      <dsp:nvSpPr>
        <dsp:cNvPr id="0" name=""/>
        <dsp:cNvSpPr/>
      </dsp:nvSpPr>
      <dsp:spPr>
        <a:xfrm>
          <a:off x="2092062" y="515153"/>
          <a:ext cx="5726538" cy="5726538"/>
        </a:xfrm>
        <a:prstGeom prst="pie">
          <a:avLst>
            <a:gd name="adj1" fmla="val 9000000"/>
            <a:gd name="adj2" fmla="val 16200000"/>
          </a:avLst>
        </a:prstGeom>
        <a:solidFill>
          <a:srgbClr val="FFFFCC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solidFill>
                <a:schemeClr val="bg1"/>
              </a:solidFill>
            </a:rPr>
            <a:t>Собственник имущества</a:t>
          </a:r>
          <a:endParaRPr lang="ru-RU" sz="1700" kern="1200" dirty="0">
            <a:solidFill>
              <a:schemeClr val="bg1"/>
            </a:solidFill>
          </a:endParaRPr>
        </a:p>
      </dsp:txBody>
      <dsp:txXfrm>
        <a:off x="2705620" y="1640009"/>
        <a:ext cx="1942932" cy="19088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1FB3A1-945A-48E9-B1FA-048D0DFF5687}">
      <dsp:nvSpPr>
        <dsp:cNvPr id="0" name=""/>
        <dsp:cNvSpPr/>
      </dsp:nvSpPr>
      <dsp:spPr>
        <a:xfrm>
          <a:off x="783560" y="0"/>
          <a:ext cx="2462323" cy="1846742"/>
        </a:xfrm>
        <a:prstGeom prst="upArrow">
          <a:avLst/>
        </a:prstGeom>
        <a:solidFill>
          <a:srgbClr val="29E729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7B6FA-5625-4AB0-B5DA-8036A56CD849}">
      <dsp:nvSpPr>
        <dsp:cNvPr id="0" name=""/>
        <dsp:cNvSpPr/>
      </dsp:nvSpPr>
      <dsp:spPr>
        <a:xfrm>
          <a:off x="3124129" y="122900"/>
          <a:ext cx="6898946" cy="1846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Во-первых,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отсылка к категории аффилированных лиц, которая постепенно утрачивает актуальность в связи с более емкими категориями «контролирующее лицо», «подконтрольное лицо», «экономическая зависимость»</a:t>
          </a:r>
          <a:endParaRPr lang="ru-RU" sz="1800" kern="1200" dirty="0"/>
        </a:p>
      </dsp:txBody>
      <dsp:txXfrm>
        <a:off x="3124129" y="122900"/>
        <a:ext cx="6898946" cy="1846742"/>
      </dsp:txXfrm>
    </dsp:sp>
    <dsp:sp modelId="{9A6B542D-7EF6-4EAB-99A6-05C011B6F25B}">
      <dsp:nvSpPr>
        <dsp:cNvPr id="0" name=""/>
        <dsp:cNvSpPr/>
      </dsp:nvSpPr>
      <dsp:spPr>
        <a:xfrm>
          <a:off x="1408990" y="2000638"/>
          <a:ext cx="2462323" cy="1846742"/>
        </a:xfrm>
        <a:prstGeom prst="downArrow">
          <a:avLst/>
        </a:prstGeom>
        <a:solidFill>
          <a:srgbClr val="DEF199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0FCE2E-9F12-48BF-8FD1-A131C725FCE0}">
      <dsp:nvSpPr>
        <dsp:cNvPr id="0" name=""/>
        <dsp:cNvSpPr/>
      </dsp:nvSpPr>
      <dsp:spPr>
        <a:xfrm>
          <a:off x="3945183" y="2000638"/>
          <a:ext cx="5874243" cy="18467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0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Во-вторых,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прямая возможность закрепления в уставе других критериев, на основании которых будет принято решение о том, что сделка является сделкой с заинтересованностью.</a:t>
          </a:r>
          <a:endParaRPr lang="ru-RU" sz="1800" kern="1200" dirty="0"/>
        </a:p>
      </dsp:txBody>
      <dsp:txXfrm>
        <a:off x="3945183" y="2000638"/>
        <a:ext cx="5874243" cy="184674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57491-564F-432B-83E1-BCE8FE1063AB}">
      <dsp:nvSpPr>
        <dsp:cNvPr id="0" name=""/>
        <dsp:cNvSpPr/>
      </dsp:nvSpPr>
      <dsp:spPr>
        <a:xfrm>
          <a:off x="1284223" y="0"/>
          <a:ext cx="5418667" cy="5418667"/>
        </a:xfrm>
        <a:prstGeom prst="triangle">
          <a:avLst/>
        </a:prstGeom>
        <a:solidFill>
          <a:srgbClr val="FFFF99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72F913-EBFF-4E9F-B8D3-600EC56BF201}">
      <dsp:nvSpPr>
        <dsp:cNvPr id="0" name=""/>
        <dsp:cNvSpPr/>
      </dsp:nvSpPr>
      <dsp:spPr>
        <a:xfrm>
          <a:off x="2303269" y="622523"/>
          <a:ext cx="3522133" cy="770466"/>
        </a:xfrm>
        <a:prstGeom prst="roundRect">
          <a:avLst/>
        </a:prstGeom>
        <a:solidFill>
          <a:srgbClr val="FF1919"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Конфликт интересов</a:t>
          </a:r>
          <a:endParaRPr lang="ru-RU" sz="1800" kern="1200" dirty="0"/>
        </a:p>
      </dsp:txBody>
      <dsp:txXfrm>
        <a:off x="2340880" y="660134"/>
        <a:ext cx="3446911" cy="695244"/>
      </dsp:txXfrm>
    </dsp:sp>
    <dsp:sp modelId="{CE600384-B531-40B8-9548-8606B68B0ED3}">
      <dsp:nvSpPr>
        <dsp:cNvPr id="0" name=""/>
        <dsp:cNvSpPr/>
      </dsp:nvSpPr>
      <dsp:spPr>
        <a:xfrm>
          <a:off x="2331692" y="1833752"/>
          <a:ext cx="3522133" cy="770466"/>
        </a:xfrm>
        <a:prstGeom prst="roundRect">
          <a:avLst/>
        </a:prstGeom>
        <a:solidFill>
          <a:srgbClr val="92D050">
            <a:alpha val="90000"/>
          </a:srgbClr>
        </a:solidFill>
        <a:ln w="15875" cap="rnd" cmpd="sng" algn="ctr">
          <a:solidFill>
            <a:srgbClr val="33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Правовое регулирование</a:t>
          </a:r>
          <a:endParaRPr lang="ru-RU" sz="1800" kern="1200" dirty="0"/>
        </a:p>
      </dsp:txBody>
      <dsp:txXfrm>
        <a:off x="2369303" y="1871363"/>
        <a:ext cx="3446911" cy="695244"/>
      </dsp:txXfrm>
    </dsp:sp>
    <dsp:sp modelId="{8714625A-D650-428B-896F-2E1C38944FA2}">
      <dsp:nvSpPr>
        <dsp:cNvPr id="0" name=""/>
        <dsp:cNvSpPr/>
      </dsp:nvSpPr>
      <dsp:spPr>
        <a:xfrm>
          <a:off x="0" y="2813808"/>
          <a:ext cx="3522133" cy="770466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rnd" cmpd="sng" algn="ctr">
          <a:solidFill>
            <a:srgbClr val="33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Предупреждение (профилактика)</a:t>
          </a:r>
          <a:endParaRPr lang="ru-RU" sz="1800" kern="1200" dirty="0"/>
        </a:p>
      </dsp:txBody>
      <dsp:txXfrm>
        <a:off x="37611" y="2851419"/>
        <a:ext cx="3446911" cy="695244"/>
      </dsp:txXfrm>
    </dsp:sp>
    <dsp:sp modelId="{8B6C07A6-AB09-4804-B203-028261AEB6E9}">
      <dsp:nvSpPr>
        <dsp:cNvPr id="0" name=""/>
        <dsp:cNvSpPr/>
      </dsp:nvSpPr>
      <dsp:spPr>
        <a:xfrm>
          <a:off x="4605866" y="2880508"/>
          <a:ext cx="3522133" cy="770466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15875" cap="rnd" cmpd="sng" algn="ctr">
          <a:solidFill>
            <a:srgbClr val="33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Минимизация негативных последствий (преодоление)</a:t>
          </a:r>
          <a:endParaRPr lang="ru-RU" sz="1800" kern="1200" dirty="0"/>
        </a:p>
      </dsp:txBody>
      <dsp:txXfrm>
        <a:off x="4643477" y="2918119"/>
        <a:ext cx="3446911" cy="695244"/>
      </dsp:txXfrm>
    </dsp:sp>
    <dsp:sp modelId="{CAD9A58C-CDFD-432F-8639-44CE0E27930A}">
      <dsp:nvSpPr>
        <dsp:cNvPr id="0" name=""/>
        <dsp:cNvSpPr/>
      </dsp:nvSpPr>
      <dsp:spPr>
        <a:xfrm>
          <a:off x="2294604" y="4190648"/>
          <a:ext cx="3522133" cy="770466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5875" cap="rnd" cmpd="sng" algn="ctr">
          <a:solidFill>
            <a:srgbClr val="3333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Выявление (противодействие)</a:t>
          </a:r>
          <a:endParaRPr lang="ru-RU" sz="1800" kern="1200" dirty="0"/>
        </a:p>
      </dsp:txBody>
      <dsp:txXfrm>
        <a:off x="2332215" y="4228259"/>
        <a:ext cx="3446911" cy="695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5B426-D610-4C5F-904B-8E7E485D9E28}" type="datetimeFigureOut">
              <a:rPr lang="ru-RU" smtClean="0"/>
              <a:t>13.07.2023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44AFE-C3FA-44D5-8124-C0748A83ED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2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4AFE-C3FA-44D5-8124-C0748A83ED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77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144AFE-C3FA-44D5-8124-C0748A83EDD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26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0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77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102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5935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93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36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14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152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06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45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06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01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6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51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88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1711-1392-40F8-92D3-C166B788AC8A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82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3631711-1392-40F8-92D3-C166B788AC8A}" type="datetimeFigureOut">
              <a:rPr lang="ru-RU" smtClean="0"/>
              <a:pPr/>
              <a:t>13.07.2023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1F44975-4B64-4DFA-AF9D-B23BA702A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513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gradFill>
            <a:gsLst>
              <a:gs pos="7000">
                <a:schemeClr val="bg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effectLst>
            <a:outerShdw blurRad="1270000" dist="50800" dir="5400000" algn="ctr" rotWithShape="0">
              <a:srgbClr val="000000">
                <a:alpha val="76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48462" y="2132808"/>
            <a:ext cx="10674417" cy="2817125"/>
          </a:xfrm>
          <a:prstGeom prst="rect">
            <a:avLst/>
          </a:prstGeom>
          <a:gradFill rotWithShape="1">
            <a:gsLst>
              <a:gs pos="0">
                <a:srgbClr val="397B4A"/>
              </a:gs>
              <a:gs pos="100000">
                <a:srgbClr val="E5F4FF"/>
              </a:gs>
            </a:gsLst>
            <a:lin ang="5400000" scaled="0"/>
          </a:gradFill>
          <a:ln w="9525" cap="rnd" cmpd="sng" algn="ctr">
            <a:solidFill>
              <a:srgbClr val="0070C0">
                <a:alpha val="22000"/>
              </a:srgbClr>
            </a:solidFill>
            <a:prstDash val="solid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rgbClr val="153E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«</a:t>
            </a:r>
            <a:r>
              <a:rPr lang="ru-RU" cap="none" dirty="0">
                <a:solidFill>
                  <a:srgbClr val="153E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А</a:t>
            </a:r>
            <a:r>
              <a:rPr lang="ru-RU" cap="none" dirty="0" smtClean="0">
                <a:solidFill>
                  <a:srgbClr val="153E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нтикоррупционное законодательство, виды ответственности за совершение коррупционных правонарушений (преступлений</a:t>
            </a:r>
            <a:r>
              <a:rPr lang="ru-RU" dirty="0" smtClean="0">
                <a:solidFill>
                  <a:srgbClr val="153E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)»</a:t>
            </a:r>
            <a:endParaRPr lang="ru-RU" dirty="0">
              <a:solidFill>
                <a:srgbClr val="153E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6" y="200932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33809" y="200932"/>
            <a:ext cx="10029524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Times New Roman" panose="02020603050405020304" pitchFamily="18" charset="0"/>
              </a:rPr>
              <a:t>Управление</a:t>
            </a:r>
            <a:r>
              <a:rPr lang="en-US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Times New Roman" panose="02020603050405020304" pitchFamily="18" charset="0"/>
              </a:rPr>
              <a:t/>
            </a:r>
            <a:br>
              <a:rPr lang="en-US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Times New Roman" panose="02020603050405020304" pitchFamily="18" charset="0"/>
              </a:rPr>
              <a:t>Губернатора и Правительства края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Times New Roman" panose="02020603050405020304" pitchFamily="18" charset="0"/>
              </a:rPr>
              <a:t>по противодействию коррупции</a:t>
            </a:r>
          </a:p>
        </p:txBody>
      </p:sp>
    </p:spTree>
    <p:extLst>
      <p:ext uri="{BB962C8B-B14F-4D97-AF65-F5344CB8AC3E}">
        <p14:creationId xmlns:p14="http://schemas.microsoft.com/office/powerpoint/2010/main" val="18013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4453" y="117258"/>
            <a:ext cx="109986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8853" y="26095"/>
            <a:ext cx="9825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Коррупционные дисциплинарные правонарушения (проступки</a:t>
            </a:r>
            <a:r>
              <a:rPr lang="ru-RU" b="1" dirty="0" smtClean="0"/>
              <a:t>) - несоблюдение: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712" y="378868"/>
            <a:ext cx="3034754" cy="146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527" y="395427"/>
            <a:ext cx="3072881" cy="146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9194657" y="360193"/>
            <a:ext cx="2807933" cy="1499288"/>
          </a:xfrm>
          <a:prstGeom prst="round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bg1"/>
                </a:solidFill>
              </a:rPr>
              <a:t>замещение должности </a:t>
            </a:r>
            <a:r>
              <a:rPr lang="ru-RU" sz="1050" dirty="0" smtClean="0">
                <a:solidFill>
                  <a:schemeClr val="bg1"/>
                </a:solidFill>
              </a:rPr>
              <a:t>государственной </a:t>
            </a:r>
            <a:r>
              <a:rPr lang="ru-RU" sz="1050" dirty="0">
                <a:solidFill>
                  <a:schemeClr val="bg1"/>
                </a:solidFill>
              </a:rPr>
              <a:t>службы в случае близкого родства или свойства </a:t>
            </a:r>
            <a:r>
              <a:rPr lang="ru-RU" sz="1050" dirty="0" smtClean="0">
                <a:solidFill>
                  <a:schemeClr val="bg1"/>
                </a:solidFill>
              </a:rPr>
              <a:t>с государственным </a:t>
            </a:r>
            <a:r>
              <a:rPr lang="ru-RU" sz="1050" dirty="0">
                <a:solidFill>
                  <a:schemeClr val="bg1"/>
                </a:solidFill>
              </a:rPr>
              <a:t>служащим, если это связано с непосредственной подчиненностью или подконтрольностью одного из них другому </a:t>
            </a:r>
            <a:r>
              <a:rPr lang="ru-RU" sz="1050" dirty="0" smtClean="0">
                <a:solidFill>
                  <a:schemeClr val="bg1"/>
                </a:solidFill>
              </a:rPr>
              <a:t>(ст</a:t>
            </a:r>
            <a:r>
              <a:rPr lang="ru-RU" sz="1050" dirty="0">
                <a:solidFill>
                  <a:schemeClr val="bg1"/>
                </a:solidFill>
              </a:rPr>
              <a:t>. 16 </a:t>
            </a:r>
            <a:r>
              <a:rPr lang="ru-RU" sz="1050" dirty="0" smtClean="0">
                <a:solidFill>
                  <a:schemeClr val="bg1"/>
                </a:solidFill>
              </a:rPr>
              <a:t>№ 79-ФЗ</a:t>
            </a:r>
            <a:r>
              <a:rPr lang="en-US" sz="1050" dirty="0">
                <a:solidFill>
                  <a:schemeClr val="bg1"/>
                </a:solidFill>
              </a:rPr>
              <a:t>)</a:t>
            </a:r>
            <a:endParaRPr lang="ru-RU" sz="1050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9" y="1860036"/>
            <a:ext cx="2899394" cy="153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103" y="1896080"/>
            <a:ext cx="3132154" cy="149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94" y="1913967"/>
            <a:ext cx="2938450" cy="147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357" y="1913966"/>
            <a:ext cx="2816225" cy="1478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87" y="3418180"/>
            <a:ext cx="4203297" cy="147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955" y="3427994"/>
            <a:ext cx="3918288" cy="143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953" y="3418180"/>
            <a:ext cx="3347495" cy="1435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8" y="4910111"/>
            <a:ext cx="2816225" cy="18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48" y="4910111"/>
            <a:ext cx="3234783" cy="1791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045" y="4889742"/>
            <a:ext cx="5760133" cy="1811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95987" y="395427"/>
            <a:ext cx="2888117" cy="1378561"/>
          </a:xfrm>
          <a:prstGeom prst="round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квалификационных </a:t>
            </a:r>
            <a:r>
              <a:rPr lang="ru-RU" sz="1100" dirty="0">
                <a:solidFill>
                  <a:schemeClr val="bg1"/>
                </a:solidFill>
              </a:rPr>
              <a:t>требований, предъявляемых законодательством к лицам, замещающим (претендующим на замещение) должности государственной и муниципальной службы (ст. 12 </a:t>
            </a:r>
            <a:r>
              <a:rPr lang="ru-RU" sz="1100" dirty="0" smtClean="0">
                <a:solidFill>
                  <a:schemeClr val="bg1"/>
                </a:solidFill>
              </a:rPr>
              <a:t>ФЗ № 79-ФЗ)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3372" y="640478"/>
            <a:ext cx="271543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solidFill>
                  <a:schemeClr val="bg1"/>
                </a:solidFill>
              </a:rPr>
              <a:t>конкурсных процедур при поступлении на государственную службу или при замещении другой должности государственной службы (ст. 22 ФЗ № 79-ФЗ</a:t>
            </a:r>
            <a:r>
              <a:rPr lang="en-US" sz="1100" dirty="0" smtClean="0">
                <a:solidFill>
                  <a:schemeClr val="bg1"/>
                </a:solidFill>
              </a:rPr>
              <a:t>)</a:t>
            </a: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33080" y="378868"/>
            <a:ext cx="3025190" cy="1530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непредставление (представление недостоверных, неполных, заведомо ложных) сведений о доходах, имуществе и обязательствах имущественного характера </a:t>
            </a:r>
            <a:r>
              <a:rPr lang="ru-RU" sz="1000" dirty="0" smtClean="0">
                <a:solidFill>
                  <a:schemeClr val="bg1"/>
                </a:solidFill>
              </a:rPr>
              <a:t>ГГС и </a:t>
            </a:r>
            <a:r>
              <a:rPr lang="ru-RU" sz="1000" dirty="0">
                <a:solidFill>
                  <a:schemeClr val="bg1"/>
                </a:solidFill>
              </a:rPr>
              <a:t>о доходах, об имуществе и обязательствах имущественного характера его супруги (супруга) и несовершеннолетних детей </a:t>
            </a:r>
            <a:r>
              <a:rPr lang="ru-RU" sz="1000" dirty="0" smtClean="0">
                <a:solidFill>
                  <a:schemeClr val="bg1"/>
                </a:solidFill>
              </a:rPr>
              <a:t>( </a:t>
            </a:r>
            <a:r>
              <a:rPr lang="ru-RU" sz="1000" dirty="0">
                <a:solidFill>
                  <a:schemeClr val="bg1"/>
                </a:solidFill>
              </a:rPr>
              <a:t>п. 9 ч. 1 ст. 15, ст. 20 </a:t>
            </a:r>
            <a:r>
              <a:rPr lang="ru-RU" sz="1000" dirty="0" smtClean="0">
                <a:solidFill>
                  <a:schemeClr val="bg1"/>
                </a:solidFill>
              </a:rPr>
              <a:t>№ 79-ФЗ</a:t>
            </a:r>
            <a:r>
              <a:rPr lang="en-US" sz="1000" dirty="0" smtClean="0">
                <a:solidFill>
                  <a:schemeClr val="bg1"/>
                </a:solidFill>
              </a:rPr>
              <a:t>)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993" y="1873488"/>
            <a:ext cx="29841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несообщение работодателю при заключении трудового договора гражданином, замещавшим должности государственной </a:t>
            </a:r>
            <a:r>
              <a:rPr lang="ru-RU" sz="1000" dirty="0" smtClean="0">
                <a:solidFill>
                  <a:schemeClr val="bg1"/>
                </a:solidFill>
              </a:rPr>
              <a:t>службы</a:t>
            </a:r>
            <a:r>
              <a:rPr lang="ru-RU" sz="1000" dirty="0">
                <a:solidFill>
                  <a:schemeClr val="bg1"/>
                </a:solidFill>
              </a:rPr>
              <a:t>, перечень которых устанавливается нормативными правовыми актами Российской Федерации, после увольнения с государственной </a:t>
            </a:r>
            <a:r>
              <a:rPr lang="ru-RU" sz="1000" dirty="0" smtClean="0">
                <a:solidFill>
                  <a:schemeClr val="bg1"/>
                </a:solidFill>
              </a:rPr>
              <a:t>службы </a:t>
            </a:r>
            <a:r>
              <a:rPr lang="ru-RU" sz="1000" dirty="0">
                <a:solidFill>
                  <a:schemeClr val="bg1"/>
                </a:solidFill>
              </a:rPr>
              <a:t>в течение двух лет сведений о последнем месте службы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56773" y="2014629"/>
            <a:ext cx="30461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непринятие представителем нанимателя мер по предотвращению или урегулированию конфликта интересов, если ему стало известно о возникновении у </a:t>
            </a:r>
            <a:r>
              <a:rPr lang="ru-RU" sz="1000" dirty="0" smtClean="0">
                <a:solidFill>
                  <a:schemeClr val="bg1"/>
                </a:solidFill>
              </a:rPr>
              <a:t>служащего </a:t>
            </a:r>
            <a:r>
              <a:rPr lang="ru-RU" sz="1000" dirty="0">
                <a:solidFill>
                  <a:schemeClr val="bg1"/>
                </a:solidFill>
              </a:rPr>
              <a:t>личной заинтересованности, которая приводит или может привести к конфликту интересов </a:t>
            </a:r>
            <a:r>
              <a:rPr lang="ru-RU" sz="1000" dirty="0" smtClean="0">
                <a:solidFill>
                  <a:schemeClr val="bg1"/>
                </a:solidFill>
              </a:rPr>
              <a:t>(. </a:t>
            </a:r>
            <a:r>
              <a:rPr lang="ru-RU" sz="1000" dirty="0">
                <a:solidFill>
                  <a:schemeClr val="bg1"/>
                </a:solidFill>
              </a:rPr>
              <a:t>19 Федерального закона от 27.07.2004 № </a:t>
            </a:r>
            <a:r>
              <a:rPr lang="ru-RU" sz="1000" dirty="0" smtClean="0">
                <a:solidFill>
                  <a:schemeClr val="bg1"/>
                </a:solidFill>
              </a:rPr>
              <a:t>79-ФЗ)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195431" y="1887763"/>
            <a:ext cx="28780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замещение бывшим </a:t>
            </a:r>
            <a:r>
              <a:rPr lang="ru-RU" sz="1000" dirty="0" smtClean="0">
                <a:solidFill>
                  <a:schemeClr val="bg1"/>
                </a:solidFill>
              </a:rPr>
              <a:t>ГГС, </a:t>
            </a:r>
            <a:r>
              <a:rPr lang="ru-RU" sz="1000" dirty="0">
                <a:solidFill>
                  <a:schemeClr val="bg1"/>
                </a:solidFill>
              </a:rPr>
              <a:t>в течение двух лет после увольнения с государственной </a:t>
            </a:r>
            <a:r>
              <a:rPr lang="ru-RU" sz="1000" dirty="0" smtClean="0">
                <a:solidFill>
                  <a:schemeClr val="bg1"/>
                </a:solidFill>
              </a:rPr>
              <a:t>службы </a:t>
            </a:r>
            <a:r>
              <a:rPr lang="ru-RU" sz="1000" dirty="0">
                <a:solidFill>
                  <a:schemeClr val="bg1"/>
                </a:solidFill>
              </a:rPr>
              <a:t>должности в коммерческих и некоммерческих организациях, если отдельные функции государственного управления данными организациями входили в его должностные (служебные) обязанности, без согласия </a:t>
            </a:r>
            <a:r>
              <a:rPr lang="ru-RU" sz="1000" dirty="0" smtClean="0">
                <a:solidFill>
                  <a:schemeClr val="bg1"/>
                </a:solidFill>
              </a:rPr>
              <a:t>соответствующей комиссии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194657" y="2091572"/>
            <a:ext cx="27318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err="1">
                <a:solidFill>
                  <a:schemeClr val="bg1"/>
                </a:solidFill>
              </a:rPr>
              <a:t>непроведение</a:t>
            </a:r>
            <a:r>
              <a:rPr lang="ru-RU" sz="1000" dirty="0">
                <a:solidFill>
                  <a:schemeClr val="bg1"/>
                </a:solidFill>
              </a:rPr>
              <a:t> проверки достоверности и полноты сведений о доходах, об имуществе и обязательствах имущественного характера </a:t>
            </a:r>
            <a:r>
              <a:rPr lang="ru-RU" sz="1000" dirty="0" smtClean="0">
                <a:solidFill>
                  <a:schemeClr val="bg1"/>
                </a:solidFill>
              </a:rPr>
              <a:t>ГГС и </a:t>
            </a:r>
            <a:r>
              <a:rPr lang="ru-RU" sz="1000" dirty="0">
                <a:solidFill>
                  <a:schemeClr val="bg1"/>
                </a:solidFill>
              </a:rPr>
              <a:t>членов его семьи, а также иных представляемых сведений </a:t>
            </a:r>
            <a:r>
              <a:rPr lang="ru-RU" sz="1000" dirty="0" smtClean="0">
                <a:solidFill>
                  <a:schemeClr val="bg1"/>
                </a:solidFill>
              </a:rPr>
              <a:t>(ст</a:t>
            </a:r>
            <a:r>
              <a:rPr lang="ru-RU" sz="1000" dirty="0">
                <a:solidFill>
                  <a:schemeClr val="bg1"/>
                </a:solidFill>
              </a:rPr>
              <a:t>. 20 </a:t>
            </a:r>
            <a:r>
              <a:rPr lang="ru-RU" sz="1000" dirty="0" smtClean="0">
                <a:solidFill>
                  <a:schemeClr val="bg1"/>
                </a:solidFill>
              </a:rPr>
              <a:t>ФЗ № 79-ФЗ)</a:t>
            </a:r>
          </a:p>
          <a:p>
            <a:pPr algn="ctr"/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4906" y="3528572"/>
            <a:ext cx="389823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владение (приобретение) </a:t>
            </a:r>
            <a:r>
              <a:rPr lang="ru-RU" sz="1000" dirty="0" smtClean="0">
                <a:solidFill>
                  <a:schemeClr val="bg1"/>
                </a:solidFill>
              </a:rPr>
              <a:t>ГГС ценными </a:t>
            </a:r>
            <a:r>
              <a:rPr lang="ru-RU" sz="1000" dirty="0">
                <a:solidFill>
                  <a:schemeClr val="bg1"/>
                </a:solidFill>
              </a:rPr>
              <a:t>бумагами, акциями (долями участия, паями в уставных (складочных) капиталах организаций), а равно непринятие мер к передаче принадлежащих ему указанных активов в доверительное управление в соответствии с законодательством </a:t>
            </a:r>
            <a:r>
              <a:rPr lang="ru-RU" sz="1000" dirty="0" smtClean="0">
                <a:solidFill>
                  <a:schemeClr val="bg1"/>
                </a:solidFill>
              </a:rPr>
              <a:t>в </a:t>
            </a:r>
            <a:r>
              <a:rPr lang="ru-RU" sz="1000" dirty="0">
                <a:solidFill>
                  <a:schemeClr val="bg1"/>
                </a:solidFill>
              </a:rPr>
              <a:t>целях предотвращения конфликта интересов </a:t>
            </a:r>
            <a:r>
              <a:rPr lang="ru-RU" sz="1000" dirty="0" smtClean="0">
                <a:solidFill>
                  <a:schemeClr val="bg1"/>
                </a:solidFill>
              </a:rPr>
              <a:t>( </a:t>
            </a:r>
            <a:r>
              <a:rPr lang="ru-RU" sz="1000" dirty="0">
                <a:solidFill>
                  <a:schemeClr val="bg1"/>
                </a:solidFill>
              </a:rPr>
              <a:t>ст. 17 </a:t>
            </a:r>
            <a:r>
              <a:rPr lang="ru-RU" sz="1000" dirty="0" smtClean="0">
                <a:solidFill>
                  <a:schemeClr val="bg1"/>
                </a:solidFill>
              </a:rPr>
              <a:t>№ 79-ФЗ)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58346" y="3750439"/>
            <a:ext cx="3693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незаконное создание (содействие созданию) в органах государственной власти </a:t>
            </a:r>
            <a:r>
              <a:rPr lang="ru-RU" sz="1000" dirty="0" smtClean="0">
                <a:solidFill>
                  <a:schemeClr val="bg1"/>
                </a:solidFill>
              </a:rPr>
              <a:t>структур </a:t>
            </a:r>
            <a:r>
              <a:rPr lang="ru-RU" sz="1000" dirty="0">
                <a:solidFill>
                  <a:schemeClr val="bg1"/>
                </a:solidFill>
              </a:rPr>
              <a:t>политических партий, других общественных и религиозных объединений (п. 14 ч. 1 ст. 17 </a:t>
            </a:r>
            <a:r>
              <a:rPr lang="ru-RU" sz="1000" dirty="0" smtClean="0">
                <a:solidFill>
                  <a:schemeClr val="bg1"/>
                </a:solidFill>
              </a:rPr>
              <a:t>№</a:t>
            </a:r>
            <a:r>
              <a:rPr lang="ru-RU" sz="1000" dirty="0">
                <a:solidFill>
                  <a:schemeClr val="bg1"/>
                </a:solidFill>
              </a:rPr>
              <a:t> </a:t>
            </a:r>
            <a:r>
              <a:rPr lang="ru-RU" sz="1000" dirty="0" smtClean="0">
                <a:solidFill>
                  <a:schemeClr val="bg1"/>
                </a:solidFill>
              </a:rPr>
              <a:t>79-ФЗ)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59056" y="3569185"/>
            <a:ext cx="32192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запрета </a:t>
            </a:r>
            <a:r>
              <a:rPr lang="ru-RU" sz="1000" dirty="0">
                <a:solidFill>
                  <a:schemeClr val="bg1"/>
                </a:solidFill>
              </a:rPr>
              <a:t>открывать и иметь счета (вклады), хранить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 </a:t>
            </a:r>
            <a:r>
              <a:rPr lang="ru-RU" sz="1000" dirty="0" smtClean="0">
                <a:solidFill>
                  <a:schemeClr val="bg1"/>
                </a:solidFill>
              </a:rPr>
              <a:t>( </a:t>
            </a:r>
            <a:r>
              <a:rPr lang="ru-RU" sz="1000" dirty="0">
                <a:solidFill>
                  <a:schemeClr val="bg1"/>
                </a:solidFill>
              </a:rPr>
              <a:t>ст. 2 </a:t>
            </a:r>
            <a:r>
              <a:rPr lang="ru-RU" sz="1000" dirty="0" smtClean="0">
                <a:solidFill>
                  <a:schemeClr val="bg1"/>
                </a:solidFill>
              </a:rPr>
              <a:t>№ 79-ФЗ)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1440" y="5143986"/>
            <a:ext cx="26284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незаконное вхождение в состав органов управления, попечительских или наблюдательных советов, иных органов и структурных подразделений иностранных некоммерческих неправительственных организаций (п. 16 ч. 1 ст. 17 </a:t>
            </a:r>
            <a:r>
              <a:rPr lang="ru-RU" sz="1000" dirty="0" smtClean="0">
                <a:solidFill>
                  <a:schemeClr val="bg1"/>
                </a:solidFill>
              </a:rPr>
              <a:t>№ 79-ФЗ)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75848" y="5067041"/>
            <a:ext cx="30572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</a:rPr>
              <a:t>занятие без письменного разрешения представителя нанимателя оплачиваемой деятельностью, финансируемой исключительно за счет средств иностранных государств, международных и иностранных организаций, иностранных граждан и лиц без гражданства, за исключением установленных законом случаев (п. 17 ч. 1 ст. 17 </a:t>
            </a:r>
            <a:r>
              <a:rPr lang="ru-RU" sz="1000" dirty="0" smtClean="0">
                <a:solidFill>
                  <a:schemeClr val="bg1"/>
                </a:solidFill>
              </a:rPr>
              <a:t>№ </a:t>
            </a:r>
            <a:r>
              <a:rPr lang="ru-RU" sz="1000" dirty="0" smtClean="0">
                <a:solidFill>
                  <a:schemeClr val="bg1"/>
                </a:solidFill>
              </a:rPr>
              <a:t>79-ФЗ</a:t>
            </a:r>
            <a:r>
              <a:rPr lang="en-US" sz="1000" dirty="0" smtClean="0">
                <a:solidFill>
                  <a:schemeClr val="bg1"/>
                </a:solidFill>
              </a:rPr>
              <a:t>)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71966" y="5012958"/>
            <a:ext cx="54042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запрета </a:t>
            </a:r>
            <a:r>
              <a:rPr lang="ru-RU" sz="1000" dirty="0">
                <a:solidFill>
                  <a:schemeClr val="bg1"/>
                </a:solidFill>
              </a:rPr>
              <a:t>заниматься предпринимательской деятельностью лично или через доверенных лиц, участвовать в управлении коммерческой организацией или в управлении некоммерческой 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в качестве единоличного исполнительного органа или вхождения в состав их коллегиальных органов управления с разрешения представителя нанимателя в порядке, установленном нормативным правовым актом государственного органа), кроме случаев, предусмотренных федеральными законами, и случаев, если участие в управлении организацией осуществляется в соответствии с законодательством Российской Федерации от имени государственного органа (статья 17 ч.1 п. 3 </a:t>
            </a:r>
            <a:endParaRPr lang="ru-RU" sz="1000" dirty="0" smtClean="0">
              <a:solidFill>
                <a:schemeClr val="bg1"/>
              </a:solidFill>
            </a:endParaRP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№ 79-ФЗ</a:t>
            </a:r>
            <a:r>
              <a:rPr lang="en-US" sz="1000" dirty="0" smtClean="0">
                <a:solidFill>
                  <a:schemeClr val="bg1"/>
                </a:solidFill>
              </a:rPr>
              <a:t>)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19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80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2000"/>
                            </p:stCondLst>
                            <p:childTnLst>
                              <p:par>
                                <p:cTn id="78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6000"/>
                            </p:stCondLst>
                            <p:childTnLst>
                              <p:par>
                                <p:cTn id="87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00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8000"/>
                            </p:stCondLst>
                            <p:childTnLst>
                              <p:par>
                                <p:cTn id="114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  <p:bldP spid="8" grpId="0"/>
      <p:bldP spid="9" grpId="0"/>
      <p:bldP spid="10" grpId="0"/>
      <p:bldP spid="12" grpId="0"/>
      <p:bldP spid="13" grpId="0"/>
      <p:bldP spid="14" grpId="0"/>
      <p:bldP spid="16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4453" y="117258"/>
            <a:ext cx="10998679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Виды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rgbClr val="FF8B8B"/>
                </a:solidFill>
              </a:rPr>
              <a:t>дисциплинарных взысканий </a:t>
            </a:r>
            <a:r>
              <a:rPr lang="ru-RU" sz="1600" dirty="0"/>
              <a:t>за </a:t>
            </a:r>
            <a:r>
              <a:rPr lang="ru-RU" sz="1600" dirty="0" smtClean="0"/>
              <a:t>коррупцию:</a:t>
            </a:r>
          </a:p>
          <a:p>
            <a:pPr algn="just"/>
            <a:r>
              <a:rPr lang="ru-RU" sz="1400" dirty="0" smtClean="0">
                <a:solidFill>
                  <a:schemeClr val="bg1"/>
                </a:solidFill>
              </a:rPr>
              <a:t>	</a:t>
            </a:r>
          </a:p>
          <a:p>
            <a:pPr algn="just"/>
            <a:endParaRPr lang="ru-RU" sz="1400" dirty="0">
              <a:solidFill>
                <a:schemeClr val="bg1"/>
              </a:solidFill>
            </a:endParaRPr>
          </a:p>
          <a:p>
            <a:pPr algn="just"/>
            <a:endParaRPr lang="ru-RU" sz="1400" dirty="0" smtClean="0">
              <a:solidFill>
                <a:schemeClr val="bg1"/>
              </a:solidFill>
            </a:endParaRPr>
          </a:p>
          <a:p>
            <a:pPr algn="just"/>
            <a:endParaRPr lang="ru-RU" sz="1400" dirty="0">
              <a:solidFill>
                <a:schemeClr val="bg1"/>
              </a:solidFill>
            </a:endParaRPr>
          </a:p>
          <a:p>
            <a:pPr algn="just"/>
            <a:endParaRPr lang="ru-RU" sz="1400" dirty="0" smtClean="0">
              <a:solidFill>
                <a:schemeClr val="bg1"/>
              </a:solidFill>
            </a:endParaRPr>
          </a:p>
          <a:p>
            <a:pPr algn="just"/>
            <a:r>
              <a:rPr lang="ru-RU" sz="1400" dirty="0" smtClean="0"/>
              <a:t>	</a:t>
            </a:r>
            <a:r>
              <a:rPr lang="ru-RU" sz="1600" dirty="0" smtClean="0"/>
              <a:t>За несоблюдение и нарушение государственным </a:t>
            </a:r>
            <a:r>
              <a:rPr lang="ru-RU" sz="1600" dirty="0"/>
              <a:t>гражданским </a:t>
            </a:r>
            <a:r>
              <a:rPr lang="ru-RU" sz="1600" dirty="0" smtClean="0"/>
              <a:t>служащим  ограничений </a:t>
            </a:r>
            <a:r>
              <a:rPr lang="ru-RU" sz="1600" dirty="0"/>
              <a:t>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 Федеральным законом от 25 декабря 2008 года № 273-ФЗ «О противодействии коррупции» и другими федеральными законами, налагаются следующие взыскания:</a:t>
            </a:r>
          </a:p>
          <a:p>
            <a:pPr algn="ctr"/>
            <a:endParaRPr lang="ru-RU" sz="1600" dirty="0"/>
          </a:p>
          <a:p>
            <a:r>
              <a:rPr lang="ru-RU" sz="1600" dirty="0"/>
              <a:t>1) замечание;</a:t>
            </a:r>
          </a:p>
          <a:p>
            <a:r>
              <a:rPr lang="ru-RU" sz="1600" dirty="0"/>
              <a:t>2) выговор;</a:t>
            </a:r>
          </a:p>
          <a:p>
            <a:r>
              <a:rPr lang="ru-RU" sz="1600" dirty="0"/>
              <a:t>3) предупреждение о неполном должностном соответствии;</a:t>
            </a:r>
          </a:p>
          <a:p>
            <a:r>
              <a:rPr lang="ru-RU" sz="1600" dirty="0"/>
              <a:t>4) </a:t>
            </a:r>
            <a:r>
              <a:rPr lang="ru-RU" sz="1600" dirty="0" smtClean="0"/>
              <a:t>увольнение </a:t>
            </a:r>
            <a:r>
              <a:rPr lang="ru-RU" sz="1600" dirty="0"/>
              <a:t>в связи с утратой </a:t>
            </a:r>
            <a:r>
              <a:rPr lang="ru-RU" sz="1600" dirty="0" smtClean="0"/>
              <a:t>доверия (с внесением сведений в реестр лиц, уволенных  в связи с утратой доверия).</a:t>
            </a:r>
            <a:endParaRPr lang="ru-RU" sz="1600" dirty="0"/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400" dirty="0" smtClean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  <a:p>
            <a:pPr algn="ctr"/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073" y="4002657"/>
            <a:ext cx="2498484" cy="264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36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9095" y="221622"/>
            <a:ext cx="106879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"Типовой кодекс этики и служебного поведения государственных служащих Российской Федерации и муниципальных служащих" (одобрен решением президиума Совета при Президенте РФ по противодействию коррупции от 23 декабря 2010 г. (протокол N 21</a:t>
            </a:r>
            <a:r>
              <a:rPr lang="ru-RU" dirty="0" smtClean="0"/>
              <a:t>))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Кодекс представляет собой свод общих принципов профессиональной служебной этики и основных правил служебного поведения, которыми должны руководствоваться государственные гражданские служащие Федеральной службы независимо от замещаемой ими должности.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9724" y="2760664"/>
            <a:ext cx="114374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ГОСУДАРСТВЕННЫЕ ГРАЖДАНСКИЕ СЛУЖАЩИЕ </a:t>
            </a:r>
            <a:r>
              <a:rPr lang="ru-RU" dirty="0"/>
              <a:t>СОЗНАВАЯ ОТВЕТСТВЕННОСТЬ ПЕРЕД ГОСУДАРСТВОМ, ОБЩЕСТВОМ И ГРАЖДАНАМИ, ПРИЗВАНЫ:</a:t>
            </a:r>
          </a:p>
          <a:p>
            <a:pPr algn="just"/>
            <a:r>
              <a:rPr lang="ru-RU" b="1" dirty="0" smtClean="0"/>
              <a:t>а</a:t>
            </a:r>
            <a:r>
              <a:rPr lang="ru-RU" b="1" dirty="0"/>
              <a:t>) </a:t>
            </a:r>
            <a:r>
              <a:rPr lang="ru-RU" dirty="0"/>
              <a:t>исполнять должностные обязанности добросовестно и на высоком профессиональном уровне в целях обеспечения эффективной работы </a:t>
            </a:r>
            <a:r>
              <a:rPr lang="ru-RU" dirty="0" smtClean="0"/>
              <a:t>государственной </a:t>
            </a:r>
            <a:r>
              <a:rPr lang="ru-RU" dirty="0"/>
              <a:t>службы;</a:t>
            </a:r>
          </a:p>
          <a:p>
            <a:pPr algn="just"/>
            <a:r>
              <a:rPr lang="ru-RU" b="1" dirty="0"/>
              <a:t>б)</a:t>
            </a:r>
            <a:r>
              <a:rPr lang="ru-RU" dirty="0"/>
              <a:t> исходить из того, что признание, соблюдение и защита прав и свобод человека и гражданина определяют основной смысл и содержание деятельности как Федеральной службы так и </a:t>
            </a:r>
            <a:r>
              <a:rPr lang="ru-RU" dirty="0" smtClean="0"/>
              <a:t>государственных, муниципальных </a:t>
            </a:r>
            <a:r>
              <a:rPr lang="ru-RU" dirty="0"/>
              <a:t>служащих;</a:t>
            </a:r>
          </a:p>
          <a:p>
            <a:pPr algn="just"/>
            <a:r>
              <a:rPr lang="ru-RU" b="1" dirty="0"/>
              <a:t>в) </a:t>
            </a:r>
            <a:r>
              <a:rPr lang="ru-RU" dirty="0"/>
              <a:t>осуществлять свою деятельность в пределах полномочий </a:t>
            </a:r>
            <a:r>
              <a:rPr lang="ru-RU" dirty="0" smtClean="0"/>
              <a:t>государственной </a:t>
            </a:r>
            <a:r>
              <a:rPr lang="ru-RU" dirty="0"/>
              <a:t>службы </a:t>
            </a:r>
          </a:p>
          <a:p>
            <a:pPr algn="just"/>
            <a:r>
              <a:rPr lang="ru-RU" b="1" dirty="0"/>
              <a:t>г) </a:t>
            </a:r>
            <a:r>
              <a:rPr lang="ru-RU" dirty="0"/>
              <a:t>не оказывать предпочтения каким-либо профессиональным или социальным группам и организациям, быть независимыми от влияния отдельных граждан, профессиональных или социальных групп и организаций;</a:t>
            </a:r>
          </a:p>
          <a:p>
            <a:r>
              <a:rPr lang="ru-RU" dirty="0"/>
              <a:t>И так далее</a:t>
            </a:r>
            <a:r>
              <a:rPr lang="ru-RU" dirty="0" smtClean="0"/>
              <a:t>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38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56266" y="343174"/>
            <a:ext cx="10397067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ПРАВОВЫЕ ОСНОВЫ ЭТИКИ И СЛУЖЕБНОГО ПОВЕДЕНИЯ ГОСУДАРСТВЕННЫХ ГРАЖДАНСКИХ </a:t>
            </a:r>
            <a:r>
              <a:rPr lang="ru-RU" dirty="0" smtClean="0"/>
              <a:t>И МУНИЦИПАЛЬНЫХ СЛУЖАЩИХ 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/>
              <a:t>"Типовой кодекс этики и служебного поведения государственных служащих Российской Федерации и муниципальных служащих" (одобрен решением президиума Совета при Президенте РФ по противодействию коррупции от 23 декабря 2010 г. (протокол N 21</a:t>
            </a:r>
            <a:r>
              <a:rPr lang="ru-RU" dirty="0" smtClean="0"/>
              <a:t>));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 smtClean="0"/>
              <a:t>Постановление </a:t>
            </a:r>
            <a:r>
              <a:rPr lang="ru-RU" dirty="0"/>
              <a:t>Губернатора Хабаровского края от 25.03.2011 N 29 </a:t>
            </a:r>
            <a:r>
              <a:rPr lang="ru-RU" dirty="0" smtClean="0"/>
              <a:t>"</a:t>
            </a:r>
            <a:r>
              <a:rPr lang="ru-RU" dirty="0"/>
              <a:t>Об утверждении Кодекса этики и служебного поведения государственных гражданских служащих органов исполнительной власти Хабаровского края"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861" y="2906543"/>
            <a:ext cx="1209813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FFCC99"/>
                </a:solidFill>
              </a:rPr>
              <a:t>ФЗ № 58-ФЗ </a:t>
            </a:r>
            <a:r>
              <a:rPr lang="ru-RU" sz="1400" dirty="0">
                <a:solidFill>
                  <a:srgbClr val="FFCC99"/>
                </a:solidFill>
              </a:rPr>
              <a:t>от 27 мая 2003 г. «О системе государственной службы Российской Федерации» </a:t>
            </a:r>
            <a:r>
              <a:rPr lang="ru-RU" sz="1400" dirty="0"/>
              <a:t>(ст. 16). </a:t>
            </a:r>
          </a:p>
          <a:p>
            <a:pPr algn="just"/>
            <a:r>
              <a:rPr lang="ru-RU" sz="1400" dirty="0"/>
              <a:t>Создание главного субъекта управления - государственная служба; системы государственной службы на федеральном уровне и уровне субъектов РФ в целях координации деятельности государственных органов, осуществления вневедомственного контроля за соблюдением в государственных органах законов и нормативных актов о государственной службе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 algn="just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4205" y="3860650"/>
            <a:ext cx="118882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FFCC99"/>
                </a:solidFill>
              </a:rPr>
              <a:t>ФЗ №</a:t>
            </a:r>
            <a:r>
              <a:rPr lang="en-US" sz="1400" dirty="0" smtClean="0">
                <a:solidFill>
                  <a:srgbClr val="FFCC99"/>
                </a:solidFill>
              </a:rPr>
              <a:t> </a:t>
            </a:r>
            <a:r>
              <a:rPr lang="ru-RU" sz="1400" dirty="0" smtClean="0">
                <a:solidFill>
                  <a:srgbClr val="FFCC99"/>
                </a:solidFill>
              </a:rPr>
              <a:t>79-ФЗ </a:t>
            </a:r>
            <a:r>
              <a:rPr lang="ru-RU" sz="1400" dirty="0">
                <a:solidFill>
                  <a:srgbClr val="FFCC99"/>
                </a:solidFill>
              </a:rPr>
              <a:t>от 27 июля </a:t>
            </a:r>
            <a:r>
              <a:rPr lang="ru-RU" sz="1400" dirty="0" smtClean="0">
                <a:solidFill>
                  <a:srgbClr val="FFCC99"/>
                </a:solidFill>
              </a:rPr>
              <a:t>2004 г. </a:t>
            </a:r>
            <a:r>
              <a:rPr lang="ru-RU" sz="1400" dirty="0">
                <a:solidFill>
                  <a:srgbClr val="FFCC99"/>
                </a:solidFill>
              </a:rPr>
              <a:t>«О государственной гражданской службе РФ». </a:t>
            </a:r>
          </a:p>
          <a:p>
            <a:pPr algn="just"/>
            <a:r>
              <a:rPr lang="ru-RU" sz="1400" dirty="0"/>
              <a:t>Данный закон предусмотрел механизм нравственного оздоровления государственных служащих – создание комиссий по соблюдению требований к служебному поведению гражданских служащих и урегулированию конфликта интересов (п.5 ст.19). Позже Указ Президента РФ от 3 марта 2007 г. </a:t>
            </a:r>
            <a:r>
              <a:rPr lang="ru-RU" sz="1400" dirty="0" smtClean="0"/>
              <a:t>№</a:t>
            </a:r>
            <a:r>
              <a:rPr lang="en-US" sz="1400" dirty="0" smtClean="0"/>
              <a:t> </a:t>
            </a:r>
            <a:r>
              <a:rPr lang="ru-RU" sz="1400" dirty="0" smtClean="0"/>
              <a:t>269 </a:t>
            </a:r>
            <a:r>
              <a:rPr lang="ru-RU" sz="1400" dirty="0"/>
              <a:t>определил создание таких комиссий в государственных органах (утратил силу). Указ Президента РФ от 1 июля 2010 г. </a:t>
            </a:r>
            <a:r>
              <a:rPr lang="ru-RU" sz="1400" dirty="0" smtClean="0"/>
              <a:t>№</a:t>
            </a:r>
            <a:r>
              <a:rPr lang="en-US" sz="1400" dirty="0" smtClean="0"/>
              <a:t> </a:t>
            </a:r>
            <a:r>
              <a:rPr lang="ru-RU" sz="1400" dirty="0" smtClean="0"/>
              <a:t>821 </a:t>
            </a:r>
            <a:r>
              <a:rPr lang="ru-RU" sz="1400" dirty="0"/>
              <a:t>утвердил новое положение о комиссиях по соблюдению требований к служебному поведению гражданских служащих и урегулированию конфликта интересов.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861" y="5177010"/>
            <a:ext cx="11759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400" dirty="0" smtClean="0"/>
          </a:p>
          <a:p>
            <a:pPr algn="just"/>
            <a:r>
              <a:rPr lang="ru-RU" sz="1400" dirty="0" smtClean="0">
                <a:solidFill>
                  <a:srgbClr val="FFCC99"/>
                </a:solidFill>
              </a:rPr>
              <a:t>ФЗ </a:t>
            </a:r>
            <a:r>
              <a:rPr lang="ru-RU" sz="1400" dirty="0">
                <a:solidFill>
                  <a:srgbClr val="FFCC99"/>
                </a:solidFill>
              </a:rPr>
              <a:t>№ 25 </a:t>
            </a:r>
            <a:r>
              <a:rPr lang="ru-RU" sz="1400" dirty="0" smtClean="0">
                <a:solidFill>
                  <a:srgbClr val="FFCC99"/>
                </a:solidFill>
              </a:rPr>
              <a:t>ФЗ </a:t>
            </a:r>
            <a:r>
              <a:rPr lang="ru-RU" sz="1400" dirty="0">
                <a:solidFill>
                  <a:srgbClr val="FFCC99"/>
                </a:solidFill>
              </a:rPr>
              <a:t>от </a:t>
            </a:r>
            <a:r>
              <a:rPr lang="ru-RU" sz="1400" dirty="0" smtClean="0">
                <a:solidFill>
                  <a:srgbClr val="FFCC99"/>
                </a:solidFill>
              </a:rPr>
              <a:t>02 марта 2007 г. «О </a:t>
            </a:r>
            <a:r>
              <a:rPr lang="ru-RU" sz="1400" dirty="0">
                <a:solidFill>
                  <a:srgbClr val="FFCC99"/>
                </a:solidFill>
              </a:rPr>
              <a:t>муниципальной службе в Российской </a:t>
            </a:r>
            <a:r>
              <a:rPr lang="ru-RU" sz="1400" dirty="0" smtClean="0">
                <a:solidFill>
                  <a:srgbClr val="FFCC99"/>
                </a:solidFill>
              </a:rPr>
              <a:t>Федерации»  </a:t>
            </a:r>
            <a:r>
              <a:rPr lang="ru-RU" sz="1400" dirty="0" smtClean="0"/>
              <a:t>(ч. 4 ст. 14.1) предусматривает   </a:t>
            </a:r>
            <a:r>
              <a:rPr lang="ru-RU" sz="1400" dirty="0"/>
              <a:t>органе местного самоуправления, </a:t>
            </a:r>
            <a:r>
              <a:rPr lang="ru-RU" sz="1400" dirty="0" smtClean="0"/>
              <a:t> </a:t>
            </a:r>
            <a:r>
              <a:rPr lang="ru-RU" sz="1400" dirty="0"/>
              <a:t>муниципального образования в порядке, </a:t>
            </a:r>
            <a:r>
              <a:rPr lang="ru-RU" sz="1400" dirty="0" smtClean="0"/>
              <a:t>определяемом </a:t>
            </a:r>
            <a:r>
              <a:rPr lang="ru-RU" sz="1400" dirty="0"/>
              <a:t>нормативными правовыми актами субъекта Российской </a:t>
            </a:r>
            <a:r>
              <a:rPr lang="ru-RU" sz="1400" dirty="0" smtClean="0"/>
              <a:t>Федерации </a:t>
            </a:r>
            <a:r>
              <a:rPr lang="ru-RU" sz="1400" dirty="0"/>
              <a:t>и муниципальным правовым актом, могут образовываться комиссии по соблюдению требований </a:t>
            </a:r>
            <a:r>
              <a:rPr lang="ru-RU" sz="1400" dirty="0" smtClean="0"/>
              <a:t>к </a:t>
            </a:r>
            <a:r>
              <a:rPr lang="ru-RU" sz="1400" dirty="0"/>
              <a:t>служебному поведению муниципальных служащих и урегулированию конфликтов интересов.</a:t>
            </a:r>
          </a:p>
          <a:p>
            <a:pPr algn="just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91625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7782" y="41337"/>
            <a:ext cx="104172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СЛУЖЕБНОМ ПОВЕДЕНИИ ГОСУДАРСТВЕННЫЙ ГРАЖДАНСКИЙ СЛУЖАЩИЙ ВОЗДЕРЖИВАЕТСЯ ОТ:</a:t>
            </a:r>
          </a:p>
          <a:p>
            <a:pPr algn="ctr"/>
            <a:endParaRPr lang="ru-RU" dirty="0"/>
          </a:p>
          <a:p>
            <a:pPr algn="just"/>
            <a:r>
              <a:rPr lang="ru-RU" dirty="0" smtClean="0"/>
              <a:t>а) любого вида высказываний и действий дискриминационного характера по признакам пола, возраста, расы, национальности, языка, гражданства, социального, имущественного или семейного положения, политических или религиозных предпочтений;</a:t>
            </a:r>
          </a:p>
          <a:p>
            <a:pPr algn="just"/>
            <a:r>
              <a:rPr lang="ru-RU" dirty="0" smtClean="0"/>
              <a:t>б) грубости, проявлений пренебрежительного тона, заносчивости, предвзятых замечаний, предъявления неправомерных, незаслуженных обвинений;</a:t>
            </a:r>
          </a:p>
          <a:p>
            <a:pPr algn="just"/>
            <a:r>
              <a:rPr lang="ru-RU" dirty="0" smtClean="0"/>
              <a:t>в) угроз, оскорбительных выражений или реплик, действий, препятствующих нормальному общению или провоцирующих противоправное поведение;</a:t>
            </a:r>
          </a:p>
          <a:p>
            <a:pPr algn="just"/>
            <a:r>
              <a:rPr lang="ru-RU" dirty="0" smtClean="0"/>
              <a:t>г) курения во время служебных совещаний, бесед…</a:t>
            </a:r>
            <a:endParaRPr lang="en-US" dirty="0" smtClean="0"/>
          </a:p>
          <a:p>
            <a:pPr algn="just"/>
            <a:endParaRPr lang="en-US" dirty="0"/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4787" y="3441680"/>
            <a:ext cx="1088466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ОТВЕТСТВЕННОСТЬ ЗА НАРУШЕНИЕ ПОЛОЖЕНИЙ </a:t>
            </a:r>
            <a:r>
              <a:rPr lang="ru-RU" dirty="0" smtClean="0"/>
              <a:t>КОДЕКСА:</a:t>
            </a:r>
          </a:p>
          <a:p>
            <a:pPr algn="just"/>
            <a:r>
              <a:rPr lang="ru-RU" dirty="0" smtClean="0"/>
              <a:t>	Нарушение государственным служащим </a:t>
            </a:r>
            <a:r>
              <a:rPr lang="ru-RU" dirty="0"/>
              <a:t>положений Кодекса подлежит рассмотрению на заседании комиссии </a:t>
            </a:r>
            <a:r>
              <a:rPr lang="ru-RU" dirty="0" smtClean="0"/>
              <a:t>по </a:t>
            </a:r>
            <a:r>
              <a:rPr lang="ru-RU" dirty="0"/>
              <a:t>соблюдению требований к служебному поведению государственных гражданских служащих Хабаровского края и урегулированию </a:t>
            </a:r>
            <a:r>
              <a:rPr lang="ru-RU" dirty="0" smtClean="0"/>
              <a:t>конфликта, </a:t>
            </a:r>
            <a:r>
              <a:rPr lang="ru-RU" dirty="0"/>
              <a:t>образованной в соответствии с Постановление Губернатора Хабаровского края от 19.08.2010 N </a:t>
            </a:r>
            <a:r>
              <a:rPr lang="ru-RU" dirty="0" smtClean="0"/>
              <a:t>104, </a:t>
            </a:r>
            <a:r>
              <a:rPr lang="ru-RU" dirty="0"/>
              <a:t>а в случаях, предусмотренных федеральными законами, нарушение положений Кодекса влечет применение к государственному служащему мер юридической ответственности.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Соблюдение </a:t>
            </a:r>
            <a:r>
              <a:rPr lang="ru-RU" dirty="0"/>
              <a:t>государственными служащими положений Кодекса учитывается при проведении аттестаций, формировании кадрового резерва для выдвижения на вышестоящие должности, а также при наложении дисциплинарных взысканий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	</a:t>
            </a:r>
            <a:endParaRPr lang="ru-RU" dirty="0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2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93861" y="4828550"/>
            <a:ext cx="63599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dirty="0">
              <a:solidFill>
                <a:srgbClr val="000000"/>
              </a:solidFill>
            </a:endParaRPr>
          </a:p>
          <a:p>
            <a:endParaRPr lang="ru-RU" sz="800" dirty="0">
              <a:solidFill>
                <a:srgbClr val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6523" y="533591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  <a:p>
            <a:endParaRPr lang="ru-RU" sz="800" dirty="0">
              <a:solidFill>
                <a:srgbClr val="000000"/>
              </a:solidFill>
            </a:endParaRPr>
          </a:p>
          <a:p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5879" y="41337"/>
            <a:ext cx="10647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Обязанности, связанные с государственной гражданской службой </a:t>
            </a:r>
          </a:p>
          <a:p>
            <a:pPr algn="just"/>
            <a:r>
              <a:rPr lang="ru-RU" sz="1600" dirty="0" smtClean="0"/>
              <a:t>(ст. 15 Федерального закона от 27.01.2004 № 79)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362" y="3525716"/>
            <a:ext cx="2571750" cy="3429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963324"/>
              </p:ext>
            </p:extLst>
          </p:nvPr>
        </p:nvGraphicFramePr>
        <p:xfrm>
          <a:off x="1769487" y="1846384"/>
          <a:ext cx="701151" cy="4325816"/>
        </p:xfrm>
        <a:graphic>
          <a:graphicData uri="http://schemas.openxmlformats.org/drawingml/2006/table">
            <a:tbl>
              <a:tblPr/>
              <a:tblGrid>
                <a:gridCol w="701151"/>
              </a:tblGrid>
              <a:tr h="43258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932621"/>
              </p:ext>
            </p:extLst>
          </p:nvPr>
        </p:nvGraphicFramePr>
        <p:xfrm>
          <a:off x="3273852" y="1063565"/>
          <a:ext cx="3165230" cy="835269"/>
        </p:xfrm>
        <a:graphic>
          <a:graphicData uri="http://schemas.openxmlformats.org/drawingml/2006/table">
            <a:tbl>
              <a:tblPr/>
              <a:tblGrid>
                <a:gridCol w="3165230"/>
              </a:tblGrid>
              <a:tr h="8352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Осуществлять профессиональную и служебную деятельность: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82304"/>
              </p:ext>
            </p:extLst>
          </p:nvPr>
        </p:nvGraphicFramePr>
        <p:xfrm>
          <a:off x="3271028" y="2171700"/>
          <a:ext cx="3182815" cy="944880"/>
        </p:xfrm>
        <a:graphic>
          <a:graphicData uri="http://schemas.openxmlformats.org/drawingml/2006/table">
            <a:tbl>
              <a:tblPr/>
              <a:tblGrid>
                <a:gridCol w="3182815"/>
              </a:tblGrid>
              <a:tr h="8880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оказывать предпочтения</a:t>
                      </a:r>
                      <a:r>
                        <a:rPr lang="ru-RU" sz="1400" baseline="0" dirty="0" smtClean="0"/>
                        <a:t> каким либо объединениям, группам, организациям, гражданам;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134607"/>
              </p:ext>
            </p:extLst>
          </p:nvPr>
        </p:nvGraphicFramePr>
        <p:xfrm>
          <a:off x="3261946" y="3305906"/>
          <a:ext cx="3191897" cy="1158240"/>
        </p:xfrm>
        <a:graphic>
          <a:graphicData uri="http://schemas.openxmlformats.org/drawingml/2006/table">
            <a:tbl>
              <a:tblPr/>
              <a:tblGrid>
                <a:gridCol w="3191897"/>
              </a:tblGrid>
              <a:tr h="9319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Соблюдать ограничения,</a:t>
                      </a:r>
                      <a:r>
                        <a:rPr lang="ru-RU" sz="1400" baseline="0" dirty="0" smtClean="0"/>
                        <a:t> заперты и требования, установленные Федеральным законом № 79 и другими нормативными актами;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135193"/>
              </p:ext>
            </p:extLst>
          </p:nvPr>
        </p:nvGraphicFramePr>
        <p:xfrm>
          <a:off x="3273851" y="4651850"/>
          <a:ext cx="3179992" cy="854662"/>
        </p:xfrm>
        <a:graphic>
          <a:graphicData uri="http://schemas.openxmlformats.org/drawingml/2006/table">
            <a:tbl>
              <a:tblPr/>
              <a:tblGrid>
                <a:gridCol w="3179992"/>
              </a:tblGrid>
              <a:tr h="85466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совершать поступки порочащие честь и достоинство;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205040"/>
              </p:ext>
            </p:extLst>
          </p:nvPr>
        </p:nvGraphicFramePr>
        <p:xfrm>
          <a:off x="3273852" y="5714598"/>
          <a:ext cx="3159005" cy="860375"/>
        </p:xfrm>
        <a:graphic>
          <a:graphicData uri="http://schemas.openxmlformats.org/drawingml/2006/table">
            <a:tbl>
              <a:tblPr/>
              <a:tblGrid>
                <a:gridCol w="3159005"/>
              </a:tblGrid>
              <a:tr h="860375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Информировать руководство: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79321" y="3355390"/>
            <a:ext cx="461665" cy="167449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 algn="ctr"/>
            <a:r>
              <a:rPr lang="ru-RU" dirty="0" smtClean="0"/>
              <a:t>Обязанности: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883875" y="1481199"/>
            <a:ext cx="35169" cy="4708585"/>
          </a:xfrm>
          <a:prstGeom prst="line">
            <a:avLst/>
          </a:prstGeom>
          <a:ln w="2857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6" idx="1"/>
          </p:cNvCxnSpPr>
          <p:nvPr/>
        </p:nvCxnSpPr>
        <p:spPr>
          <a:xfrm>
            <a:off x="2883875" y="1481199"/>
            <a:ext cx="389977" cy="0"/>
          </a:xfrm>
          <a:prstGeom prst="straightConnector1">
            <a:avLst/>
          </a:prstGeom>
          <a:ln w="22225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910253" y="2708031"/>
            <a:ext cx="334270" cy="0"/>
          </a:xfrm>
          <a:prstGeom prst="straightConnector1">
            <a:avLst/>
          </a:prstGeom>
          <a:ln w="22225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927838" y="3835492"/>
            <a:ext cx="316685" cy="0"/>
          </a:xfrm>
          <a:prstGeom prst="straightConnector1">
            <a:avLst/>
          </a:prstGeom>
          <a:ln w="22225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2927838" y="4997827"/>
            <a:ext cx="316685" cy="0"/>
          </a:xfrm>
          <a:prstGeom prst="straightConnector1">
            <a:avLst/>
          </a:prstGeom>
          <a:ln w="22225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2927838" y="6202703"/>
            <a:ext cx="316685" cy="0"/>
          </a:xfrm>
          <a:prstGeom prst="straightConnector1">
            <a:avLst/>
          </a:prstGeom>
          <a:ln w="22225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488223" y="3835492"/>
            <a:ext cx="413236" cy="0"/>
          </a:xfrm>
          <a:prstGeom prst="line">
            <a:avLst/>
          </a:prstGeom>
          <a:ln w="222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490066"/>
              </p:ext>
            </p:extLst>
          </p:nvPr>
        </p:nvGraphicFramePr>
        <p:xfrm>
          <a:off x="6954715" y="818113"/>
          <a:ext cx="4941815" cy="589085"/>
        </p:xfrm>
        <a:graphic>
          <a:graphicData uri="http://schemas.openxmlformats.org/drawingml/2006/table">
            <a:tbl>
              <a:tblPr/>
              <a:tblGrid>
                <a:gridCol w="4941815"/>
              </a:tblGrid>
              <a:tr h="5890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добросовестно, на высоком</a:t>
                      </a:r>
                      <a:r>
                        <a:rPr lang="ru-RU" sz="1400" baseline="0" dirty="0" smtClean="0"/>
                        <a:t> профессиональном уровне;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579749"/>
              </p:ext>
            </p:extLst>
          </p:nvPr>
        </p:nvGraphicFramePr>
        <p:xfrm>
          <a:off x="6969968" y="1481200"/>
          <a:ext cx="4935894" cy="518160"/>
        </p:xfrm>
        <a:graphic>
          <a:graphicData uri="http://schemas.openxmlformats.org/drawingml/2006/table">
            <a:tbl>
              <a:tblPr/>
              <a:tblGrid>
                <a:gridCol w="4935894"/>
              </a:tblGrid>
              <a:tr h="4555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 рамках установленных</a:t>
                      </a:r>
                      <a:r>
                        <a:rPr lang="ru-RU" sz="1400" baseline="0" dirty="0" smtClean="0"/>
                        <a:t> законодательством Российской Федерации;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44" name="Прямая соединительная линия 43"/>
          <p:cNvCxnSpPr/>
          <p:nvPr/>
        </p:nvCxnSpPr>
        <p:spPr>
          <a:xfrm>
            <a:off x="6671385" y="1112655"/>
            <a:ext cx="0" cy="1285314"/>
          </a:xfrm>
          <a:prstGeom prst="line">
            <a:avLst/>
          </a:prstGeom>
          <a:ln w="222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453843" y="1642188"/>
            <a:ext cx="500872" cy="0"/>
          </a:xfrm>
          <a:prstGeom prst="straightConnector1">
            <a:avLst/>
          </a:prstGeom>
          <a:ln w="22225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6673291" y="1101012"/>
            <a:ext cx="292660" cy="11643"/>
          </a:xfrm>
          <a:prstGeom prst="straightConnector1">
            <a:avLst/>
          </a:prstGeom>
          <a:ln w="22225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6671385" y="2397968"/>
            <a:ext cx="314319" cy="1"/>
          </a:xfrm>
          <a:prstGeom prst="straightConnector1">
            <a:avLst/>
          </a:prstGeom>
          <a:ln w="22225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8" name="Таблица 10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258262"/>
              </p:ext>
            </p:extLst>
          </p:nvPr>
        </p:nvGraphicFramePr>
        <p:xfrm>
          <a:off x="6985705" y="2202024"/>
          <a:ext cx="4901496" cy="731520"/>
        </p:xfrm>
        <a:graphic>
          <a:graphicData uri="http://schemas.openxmlformats.org/drawingml/2006/table">
            <a:tbl>
              <a:tblPr/>
              <a:tblGrid>
                <a:gridCol w="4901496"/>
              </a:tblGrid>
              <a:tr h="5411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проявляя корректность в обращении с гражданами,</a:t>
                      </a:r>
                      <a:r>
                        <a:rPr lang="ru-RU" sz="1400" baseline="0" dirty="0" smtClean="0"/>
                        <a:t> уважение к нравственным обычаям и традициям народов Российской Федерации.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29" name="Таблица 10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463862"/>
              </p:ext>
            </p:extLst>
          </p:nvPr>
        </p:nvGraphicFramePr>
        <p:xfrm>
          <a:off x="6995446" y="3021690"/>
          <a:ext cx="3586972" cy="731520"/>
        </p:xfrm>
        <a:graphic>
          <a:graphicData uri="http://schemas.openxmlformats.org/drawingml/2006/table">
            <a:tbl>
              <a:tblPr/>
              <a:tblGrid>
                <a:gridCol w="3586972"/>
              </a:tblGrid>
              <a:tr h="727788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solidFill>
                            <a:srgbClr val="FFC000"/>
                          </a:solidFill>
                        </a:rPr>
                        <a:t>о выходе из гражданства Российской Федерации (приобретении иного гражданства);</a:t>
                      </a:r>
                      <a:endParaRPr lang="ru-RU" sz="1400" dirty="0">
                        <a:solidFill>
                          <a:srgbClr val="FFC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33" name="Таблица 10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462856"/>
              </p:ext>
            </p:extLst>
          </p:nvPr>
        </p:nvGraphicFramePr>
        <p:xfrm>
          <a:off x="6985704" y="3868616"/>
          <a:ext cx="3598207" cy="1005840"/>
        </p:xfrm>
        <a:graphic>
          <a:graphicData uri="http://schemas.openxmlformats.org/drawingml/2006/table">
            <a:tbl>
              <a:tblPr/>
              <a:tblGrid>
                <a:gridCol w="3598207"/>
              </a:tblGrid>
              <a:tr h="67180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29E729"/>
                          </a:solidFill>
                        </a:rPr>
                        <a:t>о получении подарка, в связи с протокольными мероприятиями, со служебными командиров нами, с дальнейшей передачей его уполномоченному</a:t>
                      </a:r>
                      <a:r>
                        <a:rPr lang="ru-RU" sz="1200" baseline="0" dirty="0" smtClean="0">
                          <a:solidFill>
                            <a:srgbClr val="29E729"/>
                          </a:solidFill>
                        </a:rPr>
                        <a:t> лицу по акту – передачи;</a:t>
                      </a:r>
                      <a:endParaRPr lang="ru-RU" sz="1200" dirty="0">
                        <a:solidFill>
                          <a:srgbClr val="29E729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34" name="Таблица 10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056917"/>
              </p:ext>
            </p:extLst>
          </p:nvPr>
        </p:nvGraphicFramePr>
        <p:xfrm>
          <a:off x="6988628" y="5040341"/>
          <a:ext cx="3582955" cy="731520"/>
        </p:xfrm>
        <a:graphic>
          <a:graphicData uri="http://schemas.openxmlformats.org/drawingml/2006/table">
            <a:tbl>
              <a:tblPr/>
              <a:tblGrid>
                <a:gridCol w="3582955"/>
              </a:tblGrid>
              <a:tr h="7259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rPr>
                        <a:t>о личной заинтересованности при исполнении служебных обязанностей;</a:t>
                      </a:r>
                      <a:endParaRPr lang="ru-RU" sz="1400" dirty="0"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35" name="Таблица 10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756005"/>
              </p:ext>
            </p:extLst>
          </p:nvPr>
        </p:nvGraphicFramePr>
        <p:xfrm>
          <a:off x="6985705" y="5952931"/>
          <a:ext cx="3585880" cy="731520"/>
        </p:xfrm>
        <a:graphic>
          <a:graphicData uri="http://schemas.openxmlformats.org/drawingml/2006/table">
            <a:tbl>
              <a:tblPr/>
              <a:tblGrid>
                <a:gridCol w="3585880"/>
              </a:tblGrid>
              <a:tr h="6811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 склонении к совершению коррупционных и иных</a:t>
                      </a:r>
                      <a:r>
                        <a:rPr lang="ru-RU" sz="1400" baseline="0" dirty="0" smtClean="0"/>
                        <a:t> правонарушений.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037" name="Прямая соединительная линия 1036"/>
          <p:cNvCxnSpPr/>
          <p:nvPr/>
        </p:nvCxnSpPr>
        <p:spPr>
          <a:xfrm>
            <a:off x="6709178" y="3181739"/>
            <a:ext cx="0" cy="3237722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 стрелкой 1038"/>
          <p:cNvCxnSpPr/>
          <p:nvPr/>
        </p:nvCxnSpPr>
        <p:spPr>
          <a:xfrm>
            <a:off x="6704279" y="3181739"/>
            <a:ext cx="250436" cy="0"/>
          </a:xfrm>
          <a:prstGeom prst="straightConnector1">
            <a:avLst/>
          </a:prstGeom>
          <a:ln w="22225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1" name="Прямая со стрелкой 1040"/>
          <p:cNvCxnSpPr>
            <a:endCxn id="1033" idx="1"/>
          </p:cNvCxnSpPr>
          <p:nvPr/>
        </p:nvCxnSpPr>
        <p:spPr>
          <a:xfrm>
            <a:off x="6709178" y="4371536"/>
            <a:ext cx="276526" cy="0"/>
          </a:xfrm>
          <a:prstGeom prst="straightConnector1">
            <a:avLst/>
          </a:prstGeom>
          <a:ln w="22225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8" name="Прямая со стрелкой 1047"/>
          <p:cNvCxnSpPr>
            <a:endCxn id="1034" idx="1"/>
          </p:cNvCxnSpPr>
          <p:nvPr/>
        </p:nvCxnSpPr>
        <p:spPr>
          <a:xfrm>
            <a:off x="6704279" y="5406101"/>
            <a:ext cx="284349" cy="0"/>
          </a:xfrm>
          <a:prstGeom prst="straightConnector1">
            <a:avLst/>
          </a:prstGeom>
          <a:ln w="22225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Прямая со стрелкой 1050"/>
          <p:cNvCxnSpPr/>
          <p:nvPr/>
        </p:nvCxnSpPr>
        <p:spPr>
          <a:xfrm>
            <a:off x="6453843" y="6419461"/>
            <a:ext cx="500872" cy="0"/>
          </a:xfrm>
          <a:prstGeom prst="straightConnector1">
            <a:avLst/>
          </a:prstGeom>
          <a:ln w="22225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82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861" y="804091"/>
            <a:ext cx="682610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</a:endParaRPr>
          </a:p>
          <a:p>
            <a:endParaRPr lang="ru-RU" sz="3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8456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</a:t>
            </a:r>
            <a:endParaRPr lang="ru-RU" b="1" spc="-14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861" y="3984790"/>
            <a:ext cx="11784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367286" y="161103"/>
            <a:ext cx="10824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Ограничения, связанные с государственной гражданской службой</a:t>
            </a:r>
          </a:p>
          <a:p>
            <a:pPr algn="ctr"/>
            <a:r>
              <a:rPr lang="ru-RU" dirty="0" smtClean="0"/>
              <a:t> (статья 16 Федерального закона от 27.07.2004 № 79-ФЗ):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878" y="4064159"/>
            <a:ext cx="2534816" cy="271919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7000">
                <a:schemeClr val="accent1">
                  <a:tint val="44500"/>
                  <a:satMod val="160000"/>
                </a:schemeClr>
              </a:gs>
              <a:gs pos="16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softEdge rad="457200"/>
          </a:effec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897012"/>
              </p:ext>
            </p:extLst>
          </p:nvPr>
        </p:nvGraphicFramePr>
        <p:xfrm>
          <a:off x="93861" y="1587261"/>
          <a:ext cx="1035155" cy="4226943"/>
        </p:xfrm>
        <a:graphic>
          <a:graphicData uri="http://schemas.openxmlformats.org/drawingml/2006/table">
            <a:tbl>
              <a:tblPr/>
              <a:tblGrid>
                <a:gridCol w="1035155"/>
              </a:tblGrid>
              <a:tr h="422694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Ограничения,</a:t>
                      </a:r>
                      <a:r>
                        <a:rPr lang="ru-RU" baseline="0" dirty="0" smtClean="0"/>
                        <a:t> связанные с гражданской, муниципальной службой:</a:t>
                      </a:r>
                      <a:endParaRPr lang="ru-RU" dirty="0"/>
                    </a:p>
                  </a:txBody>
                  <a:tcPr vert="vert27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838978"/>
              </p:ext>
            </p:extLst>
          </p:nvPr>
        </p:nvGraphicFramePr>
        <p:xfrm>
          <a:off x="1699404" y="1320339"/>
          <a:ext cx="2587924" cy="321721"/>
        </p:xfrm>
        <a:graphic>
          <a:graphicData uri="http://schemas.openxmlformats.org/drawingml/2006/table">
            <a:tbl>
              <a:tblPr/>
              <a:tblGrid>
                <a:gridCol w="2587924"/>
              </a:tblGrid>
              <a:tr h="32172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Состояние здоровья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954347"/>
              </p:ext>
            </p:extLst>
          </p:nvPr>
        </p:nvGraphicFramePr>
        <p:xfrm>
          <a:off x="1725283" y="2531853"/>
          <a:ext cx="2613805" cy="319177"/>
        </p:xfrm>
        <a:graphic>
          <a:graphicData uri="http://schemas.openxmlformats.org/drawingml/2006/table">
            <a:tbl>
              <a:tblPr/>
              <a:tblGrid>
                <a:gridCol w="2613805"/>
              </a:tblGrid>
              <a:tr h="31917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Гражданство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252299"/>
              </p:ext>
            </p:extLst>
          </p:nvPr>
        </p:nvGraphicFramePr>
        <p:xfrm>
          <a:off x="1716657" y="3460310"/>
          <a:ext cx="2613804" cy="385508"/>
        </p:xfrm>
        <a:graphic>
          <a:graphicData uri="http://schemas.openxmlformats.org/drawingml/2006/table">
            <a:tbl>
              <a:tblPr/>
              <a:tblGrid>
                <a:gridCol w="2613804"/>
              </a:tblGrid>
              <a:tr h="3855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Семейные обстоятельства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775926"/>
              </p:ext>
            </p:extLst>
          </p:nvPr>
        </p:nvGraphicFramePr>
        <p:xfrm>
          <a:off x="1690778" y="5561780"/>
          <a:ext cx="2725946" cy="355942"/>
        </p:xfrm>
        <a:graphic>
          <a:graphicData uri="http://schemas.openxmlformats.org/drawingml/2006/table">
            <a:tbl>
              <a:tblPr/>
              <a:tblGrid>
                <a:gridCol w="2725946"/>
              </a:tblGrid>
              <a:tr h="35594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Служебное поведение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008970"/>
              </p:ext>
            </p:extLst>
          </p:nvPr>
        </p:nvGraphicFramePr>
        <p:xfrm>
          <a:off x="4830791" y="1048973"/>
          <a:ext cx="6000495" cy="357854"/>
        </p:xfrm>
        <a:graphic>
          <a:graphicData uri="http://schemas.openxmlformats.org/drawingml/2006/table">
            <a:tbl>
              <a:tblPr/>
              <a:tblGrid>
                <a:gridCol w="6000495"/>
              </a:tblGrid>
              <a:tr h="3578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признание недееспособным или ограниченно дееспособным;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396271"/>
              </p:ext>
            </p:extLst>
          </p:nvPr>
        </p:nvGraphicFramePr>
        <p:xfrm>
          <a:off x="4822166" y="1481200"/>
          <a:ext cx="6009120" cy="518160"/>
        </p:xfrm>
        <a:graphic>
          <a:graphicData uri="http://schemas.openxmlformats.org/drawingml/2006/table">
            <a:tbl>
              <a:tblPr/>
              <a:tblGrid>
                <a:gridCol w="6009120"/>
              </a:tblGrid>
              <a:tr h="3968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заболевания,</a:t>
                      </a:r>
                      <a:r>
                        <a:rPr lang="ru-RU" sz="1400" baseline="0" dirty="0" smtClean="0"/>
                        <a:t> предусматривающего поступление на гражданскую службу;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433138"/>
              </p:ext>
            </p:extLst>
          </p:nvPr>
        </p:nvGraphicFramePr>
        <p:xfrm>
          <a:off x="4813539" y="2049637"/>
          <a:ext cx="6017747" cy="353683"/>
        </p:xfrm>
        <a:graphic>
          <a:graphicData uri="http://schemas.openxmlformats.org/drawingml/2006/table">
            <a:tbl>
              <a:tblPr/>
              <a:tblGrid>
                <a:gridCol w="6017747"/>
              </a:tblGrid>
              <a:tr h="35368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выход из гражданства Российской Федерации;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777708"/>
              </p:ext>
            </p:extLst>
          </p:nvPr>
        </p:nvGraphicFramePr>
        <p:xfrm>
          <a:off x="4796287" y="2467155"/>
          <a:ext cx="6034999" cy="448574"/>
        </p:xfrm>
        <a:graphic>
          <a:graphicData uri="http://schemas.openxmlformats.org/drawingml/2006/table">
            <a:tbl>
              <a:tblPr/>
              <a:tblGrid>
                <a:gridCol w="6034999"/>
              </a:tblGrid>
              <a:tr h="44857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приобретение гражданства</a:t>
                      </a:r>
                      <a:r>
                        <a:rPr lang="ru-RU" sz="1400" baseline="0" dirty="0" smtClean="0"/>
                        <a:t> иного государства;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639097"/>
              </p:ext>
            </p:extLst>
          </p:nvPr>
        </p:nvGraphicFramePr>
        <p:xfrm>
          <a:off x="4804913" y="2872596"/>
          <a:ext cx="6026373" cy="508960"/>
        </p:xfrm>
        <a:graphic>
          <a:graphicData uri="http://schemas.openxmlformats.org/drawingml/2006/table">
            <a:tbl>
              <a:tblPr/>
              <a:tblGrid>
                <a:gridCol w="6026373"/>
              </a:tblGrid>
              <a:tr h="50896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наличие гражданства другого государства</a:t>
                      </a:r>
                      <a:r>
                        <a:rPr lang="ru-RU" sz="1400" baseline="0" dirty="0" smtClean="0"/>
                        <a:t>;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903817"/>
              </p:ext>
            </p:extLst>
          </p:nvPr>
        </p:nvGraphicFramePr>
        <p:xfrm>
          <a:off x="4804913" y="3424079"/>
          <a:ext cx="6026373" cy="501024"/>
        </p:xfrm>
        <a:graphic>
          <a:graphicData uri="http://schemas.openxmlformats.org/drawingml/2006/table">
            <a:tbl>
              <a:tblPr/>
              <a:tblGrid>
                <a:gridCol w="6026373"/>
              </a:tblGrid>
              <a:tr h="501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близкое родство или свойство с гражданским служащим, при условии непосредственной подчиненности или подконтрольности;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669473"/>
              </p:ext>
            </p:extLst>
          </p:nvPr>
        </p:nvGraphicFramePr>
        <p:xfrm>
          <a:off x="4796287" y="3984790"/>
          <a:ext cx="4623758" cy="457200"/>
        </p:xfrm>
        <a:graphic>
          <a:graphicData uri="http://schemas.openxmlformats.org/drawingml/2006/table">
            <a:tbl>
              <a:tblPr/>
              <a:tblGrid>
                <a:gridCol w="4623758"/>
              </a:tblGrid>
              <a:tr h="39578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осужденные к наказанию, исключающему</a:t>
                      </a:r>
                      <a:r>
                        <a:rPr lang="ru-RU" sz="1200" baseline="0" dirty="0" smtClean="0"/>
                        <a:t> возможность исполнения должностных обязанностей;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504214"/>
              </p:ext>
            </p:extLst>
          </p:nvPr>
        </p:nvGraphicFramePr>
        <p:xfrm>
          <a:off x="4796287" y="4537494"/>
          <a:ext cx="4623758" cy="327804"/>
        </p:xfrm>
        <a:graphic>
          <a:graphicData uri="http://schemas.openxmlformats.org/drawingml/2006/table">
            <a:tbl>
              <a:tblPr/>
              <a:tblGrid>
                <a:gridCol w="4623758"/>
              </a:tblGrid>
              <a:tr h="32780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наличие неснятой или непогашенной судимости;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968412"/>
              </p:ext>
            </p:extLst>
          </p:nvPr>
        </p:nvGraphicFramePr>
        <p:xfrm>
          <a:off x="4813542" y="4934967"/>
          <a:ext cx="4606504" cy="640080"/>
        </p:xfrm>
        <a:graphic>
          <a:graphicData uri="http://schemas.openxmlformats.org/drawingml/2006/table">
            <a:tbl>
              <a:tblPr/>
              <a:tblGrid>
                <a:gridCol w="4606504"/>
              </a:tblGrid>
              <a:tr h="34505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отказ от прохождения процедуры оформления допуска к сведениям, составляющим государственную и иную тайну;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023617"/>
              </p:ext>
            </p:extLst>
          </p:nvPr>
        </p:nvGraphicFramePr>
        <p:xfrm>
          <a:off x="4822165" y="5638225"/>
          <a:ext cx="4589254" cy="457200"/>
        </p:xfrm>
        <a:graphic>
          <a:graphicData uri="http://schemas.openxmlformats.org/drawingml/2006/table">
            <a:tbl>
              <a:tblPr/>
              <a:tblGrid>
                <a:gridCol w="4589254"/>
              </a:tblGrid>
              <a:tr h="36231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предоставление заведомо ложных документов  или заведомо ложных сведений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784009"/>
              </p:ext>
            </p:extLst>
          </p:nvPr>
        </p:nvGraphicFramePr>
        <p:xfrm>
          <a:off x="4822166" y="6143274"/>
          <a:ext cx="4597880" cy="640080"/>
        </p:xfrm>
        <a:graphic>
          <a:graphicData uri="http://schemas.openxmlformats.org/drawingml/2006/table">
            <a:tbl>
              <a:tblPr/>
              <a:tblGrid>
                <a:gridCol w="4597880"/>
              </a:tblGrid>
              <a:tr h="4140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непредставление сведений или предоставление заведомо ложных сведений о доходах, об имуществе и обязательствах</a:t>
                      </a:r>
                      <a:r>
                        <a:rPr lang="ru-RU" sz="1200" baseline="0" dirty="0" smtClean="0"/>
                        <a:t> имущественного характера.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2049" name="Прямая соединительная линия 2048"/>
          <p:cNvCxnSpPr/>
          <p:nvPr/>
        </p:nvCxnSpPr>
        <p:spPr>
          <a:xfrm>
            <a:off x="1362974" y="1481200"/>
            <a:ext cx="8626" cy="4263992"/>
          </a:xfrm>
          <a:prstGeom prst="line">
            <a:avLst/>
          </a:prstGeom>
          <a:ln w="222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3" name="Прямая со стрелкой 2052"/>
          <p:cNvCxnSpPr>
            <a:endCxn id="14" idx="1"/>
          </p:cNvCxnSpPr>
          <p:nvPr/>
        </p:nvCxnSpPr>
        <p:spPr>
          <a:xfrm flipV="1">
            <a:off x="1371600" y="1481199"/>
            <a:ext cx="327804" cy="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5" name="Прямая со стрелкой 2054"/>
          <p:cNvCxnSpPr>
            <a:endCxn id="15" idx="1"/>
          </p:cNvCxnSpPr>
          <p:nvPr/>
        </p:nvCxnSpPr>
        <p:spPr>
          <a:xfrm>
            <a:off x="1362974" y="2691441"/>
            <a:ext cx="362309" cy="0"/>
          </a:xfrm>
          <a:prstGeom prst="straightConnector1">
            <a:avLst/>
          </a:prstGeom>
          <a:ln w="22225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0" name="Прямая со стрелкой 2059"/>
          <p:cNvCxnSpPr>
            <a:endCxn id="16" idx="1"/>
          </p:cNvCxnSpPr>
          <p:nvPr/>
        </p:nvCxnSpPr>
        <p:spPr>
          <a:xfrm>
            <a:off x="1371600" y="3653064"/>
            <a:ext cx="345057" cy="0"/>
          </a:xfrm>
          <a:prstGeom prst="straightConnector1">
            <a:avLst/>
          </a:prstGeom>
          <a:ln w="22225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5" name="Прямая со стрелкой 2064"/>
          <p:cNvCxnSpPr>
            <a:endCxn id="17" idx="1"/>
          </p:cNvCxnSpPr>
          <p:nvPr/>
        </p:nvCxnSpPr>
        <p:spPr>
          <a:xfrm flipV="1">
            <a:off x="1371600" y="5739751"/>
            <a:ext cx="319178" cy="5442"/>
          </a:xfrm>
          <a:prstGeom prst="straightConnector1">
            <a:avLst/>
          </a:prstGeom>
          <a:ln w="22225">
            <a:solidFill>
              <a:schemeClr val="tx1">
                <a:alpha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5" name="Прямая соединительная линия 2074"/>
          <p:cNvCxnSpPr/>
          <p:nvPr/>
        </p:nvCxnSpPr>
        <p:spPr>
          <a:xfrm>
            <a:off x="1121434" y="3653064"/>
            <a:ext cx="250166" cy="0"/>
          </a:xfrm>
          <a:prstGeom prst="line">
            <a:avLst/>
          </a:prstGeom>
          <a:ln w="22225">
            <a:solidFill>
              <a:schemeClr val="tx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7" name="Прямая соединительная линия 2076"/>
          <p:cNvCxnSpPr/>
          <p:nvPr/>
        </p:nvCxnSpPr>
        <p:spPr>
          <a:xfrm>
            <a:off x="4511615" y="1138687"/>
            <a:ext cx="8627" cy="742623"/>
          </a:xfrm>
          <a:prstGeom prst="line">
            <a:avLst/>
          </a:prstGeom>
          <a:ln w="22225">
            <a:solidFill>
              <a:srgbClr val="99FFCC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9" name="Прямая соединительная линия 2078"/>
          <p:cNvCxnSpPr/>
          <p:nvPr/>
        </p:nvCxnSpPr>
        <p:spPr>
          <a:xfrm>
            <a:off x="4502988" y="2226478"/>
            <a:ext cx="17254" cy="896284"/>
          </a:xfrm>
          <a:prstGeom prst="line">
            <a:avLst/>
          </a:prstGeom>
          <a:ln w="22225">
            <a:solidFill>
              <a:srgbClr val="FFFF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3" name="Прямая со стрелкой 2082"/>
          <p:cNvCxnSpPr>
            <a:stCxn id="16" idx="3"/>
          </p:cNvCxnSpPr>
          <p:nvPr/>
        </p:nvCxnSpPr>
        <p:spPr>
          <a:xfrm>
            <a:off x="4330461" y="3653064"/>
            <a:ext cx="474452" cy="0"/>
          </a:xfrm>
          <a:prstGeom prst="straightConnector1">
            <a:avLst/>
          </a:prstGeom>
          <a:ln w="22225">
            <a:solidFill>
              <a:srgbClr val="00B0F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8" name="Прямая соединительная линия 2087"/>
          <p:cNvCxnSpPr/>
          <p:nvPr/>
        </p:nvCxnSpPr>
        <p:spPr>
          <a:xfrm>
            <a:off x="4533182" y="4184845"/>
            <a:ext cx="0" cy="2379857"/>
          </a:xfrm>
          <a:prstGeom prst="line">
            <a:avLst/>
          </a:prstGeom>
          <a:ln w="22225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1" name="Прямая со стрелкой 2090"/>
          <p:cNvCxnSpPr/>
          <p:nvPr/>
        </p:nvCxnSpPr>
        <p:spPr>
          <a:xfrm>
            <a:off x="4520242" y="1138687"/>
            <a:ext cx="284671" cy="0"/>
          </a:xfrm>
          <a:prstGeom prst="straightConnector1">
            <a:avLst/>
          </a:prstGeom>
          <a:ln w="22225">
            <a:solidFill>
              <a:srgbClr val="99FF99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3" name="Прямая со стрелкой 2092"/>
          <p:cNvCxnSpPr/>
          <p:nvPr/>
        </p:nvCxnSpPr>
        <p:spPr>
          <a:xfrm>
            <a:off x="4520242" y="1881310"/>
            <a:ext cx="284671" cy="0"/>
          </a:xfrm>
          <a:prstGeom prst="straightConnector1">
            <a:avLst/>
          </a:prstGeom>
          <a:ln w="22225">
            <a:solidFill>
              <a:srgbClr val="99FF99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5" name="Прямая соединительная линия 2094"/>
          <p:cNvCxnSpPr>
            <a:stCxn id="14" idx="3"/>
          </p:cNvCxnSpPr>
          <p:nvPr/>
        </p:nvCxnSpPr>
        <p:spPr>
          <a:xfrm>
            <a:off x="4287328" y="1481199"/>
            <a:ext cx="232914" cy="1"/>
          </a:xfrm>
          <a:prstGeom prst="line">
            <a:avLst/>
          </a:prstGeom>
          <a:ln w="22225">
            <a:solidFill>
              <a:srgbClr val="99FFCC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6" name="Прямая со стрелкой 2105"/>
          <p:cNvCxnSpPr>
            <a:endCxn id="21" idx="1"/>
          </p:cNvCxnSpPr>
          <p:nvPr/>
        </p:nvCxnSpPr>
        <p:spPr>
          <a:xfrm>
            <a:off x="4511615" y="2226478"/>
            <a:ext cx="301924" cy="0"/>
          </a:xfrm>
          <a:prstGeom prst="straightConnector1">
            <a:avLst/>
          </a:prstGeom>
          <a:ln w="22225">
            <a:solidFill>
              <a:srgbClr val="FFFF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2" name="Прямая со стрелкой 2111"/>
          <p:cNvCxnSpPr>
            <a:endCxn id="22" idx="1"/>
          </p:cNvCxnSpPr>
          <p:nvPr/>
        </p:nvCxnSpPr>
        <p:spPr>
          <a:xfrm>
            <a:off x="4520242" y="2691442"/>
            <a:ext cx="276045" cy="0"/>
          </a:xfrm>
          <a:prstGeom prst="straightConnector1">
            <a:avLst/>
          </a:prstGeom>
          <a:ln w="22225">
            <a:solidFill>
              <a:srgbClr val="FFFF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6" name="Прямая со стрелкой 2115"/>
          <p:cNvCxnSpPr>
            <a:endCxn id="23" idx="1"/>
          </p:cNvCxnSpPr>
          <p:nvPr/>
        </p:nvCxnSpPr>
        <p:spPr>
          <a:xfrm>
            <a:off x="4520242" y="3122762"/>
            <a:ext cx="284671" cy="4314"/>
          </a:xfrm>
          <a:prstGeom prst="straightConnector1">
            <a:avLst/>
          </a:prstGeom>
          <a:ln w="22225">
            <a:solidFill>
              <a:srgbClr val="FFFF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8" name="Прямая соединительная линия 2117"/>
          <p:cNvCxnSpPr/>
          <p:nvPr/>
        </p:nvCxnSpPr>
        <p:spPr>
          <a:xfrm>
            <a:off x="4330461" y="2691442"/>
            <a:ext cx="172527" cy="0"/>
          </a:xfrm>
          <a:prstGeom prst="line">
            <a:avLst/>
          </a:prstGeom>
          <a:ln w="22225">
            <a:solidFill>
              <a:srgbClr val="DEF199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0" name="Прямая со стрелкой 2119"/>
          <p:cNvCxnSpPr/>
          <p:nvPr/>
        </p:nvCxnSpPr>
        <p:spPr>
          <a:xfrm>
            <a:off x="4403785" y="5814203"/>
            <a:ext cx="418380" cy="0"/>
          </a:xfrm>
          <a:prstGeom prst="straightConnector1">
            <a:avLst/>
          </a:prstGeom>
          <a:ln w="22225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2" name="Прямая со стрелкой 2141"/>
          <p:cNvCxnSpPr/>
          <p:nvPr/>
        </p:nvCxnSpPr>
        <p:spPr>
          <a:xfrm>
            <a:off x="4533182" y="4173957"/>
            <a:ext cx="271731" cy="0"/>
          </a:xfrm>
          <a:prstGeom prst="straightConnector1">
            <a:avLst/>
          </a:prstGeom>
          <a:ln w="22225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7" name="Прямая со стрелкой 2146"/>
          <p:cNvCxnSpPr>
            <a:endCxn id="26" idx="1"/>
          </p:cNvCxnSpPr>
          <p:nvPr/>
        </p:nvCxnSpPr>
        <p:spPr>
          <a:xfrm>
            <a:off x="4533182" y="4701396"/>
            <a:ext cx="263105" cy="0"/>
          </a:xfrm>
          <a:prstGeom prst="straightConnector1">
            <a:avLst/>
          </a:prstGeom>
          <a:ln w="22225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1" name="Прямая со стрелкой 2150"/>
          <p:cNvCxnSpPr>
            <a:endCxn id="27" idx="1"/>
          </p:cNvCxnSpPr>
          <p:nvPr/>
        </p:nvCxnSpPr>
        <p:spPr>
          <a:xfrm>
            <a:off x="4533182" y="5244860"/>
            <a:ext cx="280360" cy="10147"/>
          </a:xfrm>
          <a:prstGeom prst="straightConnector1">
            <a:avLst/>
          </a:prstGeom>
          <a:ln w="22225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3" name="Прямая со стрелкой 2152"/>
          <p:cNvCxnSpPr/>
          <p:nvPr/>
        </p:nvCxnSpPr>
        <p:spPr>
          <a:xfrm>
            <a:off x="4533182" y="6564702"/>
            <a:ext cx="263105" cy="0"/>
          </a:xfrm>
          <a:prstGeom prst="straightConnector1">
            <a:avLst/>
          </a:prstGeom>
          <a:ln w="22225">
            <a:solidFill>
              <a:srgbClr val="FF0000">
                <a:alpha val="6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6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86280" y="322634"/>
            <a:ext cx="6826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6809" y="1859340"/>
            <a:ext cx="10866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          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57484" y="0"/>
            <a:ext cx="102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Запреты, связанные с государственной гражданской службой</a:t>
            </a:r>
          </a:p>
          <a:p>
            <a:pPr algn="ctr"/>
            <a:r>
              <a:rPr lang="ru-RU" dirty="0" smtClean="0"/>
              <a:t> (статья 17 Федерального закона от 27.07.2004 № 79 – ФЗ):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814" y="74136"/>
            <a:ext cx="1241401" cy="958658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8" name="Блок-схема: магнитный диск 7"/>
          <p:cNvSpPr/>
          <p:nvPr/>
        </p:nvSpPr>
        <p:spPr>
          <a:xfrm>
            <a:off x="93861" y="1515275"/>
            <a:ext cx="1965080" cy="1149794"/>
          </a:xfrm>
          <a:prstGeom prst="flowChartMagneticDisk">
            <a:avLst/>
          </a:prstGeom>
          <a:solidFill>
            <a:srgbClr val="FFFF00"/>
          </a:solidFill>
          <a:ln>
            <a:solidFill>
              <a:srgbClr val="4F7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Оплачиваемая деятельность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477779"/>
              </p:ext>
            </p:extLst>
          </p:nvPr>
        </p:nvGraphicFramePr>
        <p:xfrm>
          <a:off x="2716823" y="1063870"/>
          <a:ext cx="9308400" cy="457200"/>
        </p:xfrm>
        <a:graphic>
          <a:graphicData uri="http://schemas.openxmlformats.org/drawingml/2006/table">
            <a:tbl>
              <a:tblPr/>
              <a:tblGrid>
                <a:gridCol w="9308400"/>
              </a:tblGrid>
              <a:tr h="404446"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заниматься предпринимательской</a:t>
                      </a:r>
                      <a:r>
                        <a:rPr lang="ru-RU" sz="1200" baseline="0" dirty="0" smtClean="0"/>
                        <a:t> деятельностью, участвовать в управлении хозяйствующим субъектом, если иное не предусмотрено федеральным законодательством</a:t>
                      </a:r>
                      <a:r>
                        <a:rPr lang="ru-RU" sz="1000" baseline="0" dirty="0" smtClean="0"/>
                        <a:t>;</a:t>
                      </a:r>
                      <a:endParaRPr lang="ru-RU" sz="1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637976"/>
              </p:ext>
            </p:extLst>
          </p:nvPr>
        </p:nvGraphicFramePr>
        <p:xfrm>
          <a:off x="2708695" y="1544095"/>
          <a:ext cx="9307901" cy="274320"/>
        </p:xfrm>
        <a:graphic>
          <a:graphicData uri="http://schemas.openxmlformats.org/drawingml/2006/table">
            <a:tbl>
              <a:tblPr/>
              <a:tblGrid>
                <a:gridCol w="9307901"/>
              </a:tblGrid>
              <a:tr h="26011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приобретать ценные бумаги, по которым может быть получен доход</a:t>
                      </a:r>
                      <a:r>
                        <a:rPr lang="ru-RU" sz="1000" dirty="0" smtClean="0"/>
                        <a:t>;</a:t>
                      </a:r>
                      <a:endParaRPr lang="ru-RU" sz="1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76163"/>
              </p:ext>
            </p:extLst>
          </p:nvPr>
        </p:nvGraphicFramePr>
        <p:xfrm>
          <a:off x="2715101" y="1845965"/>
          <a:ext cx="9301495" cy="274320"/>
        </p:xfrm>
        <a:graphic>
          <a:graphicData uri="http://schemas.openxmlformats.org/drawingml/2006/table">
            <a:tbl>
              <a:tblPr/>
              <a:tblGrid>
                <a:gridCol w="9301495"/>
              </a:tblGrid>
              <a:tr h="22777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открывать и иметь счета (вклады, хранить денежные средства и ценные бумаги в иностранных банках);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315517"/>
              </p:ext>
            </p:extLst>
          </p:nvPr>
        </p:nvGraphicFramePr>
        <p:xfrm>
          <a:off x="2717321" y="2176473"/>
          <a:ext cx="9307902" cy="289064"/>
        </p:xfrm>
        <a:graphic>
          <a:graphicData uri="http://schemas.openxmlformats.org/drawingml/2006/table">
            <a:tbl>
              <a:tblPr/>
              <a:tblGrid>
                <a:gridCol w="9307902"/>
              </a:tblGrid>
              <a:tr h="28906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заниматься  без письменного уведомления  оплачиваемой  деятельностью;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855616"/>
              </p:ext>
            </p:extLst>
          </p:nvPr>
        </p:nvGraphicFramePr>
        <p:xfrm>
          <a:off x="2708694" y="2530426"/>
          <a:ext cx="9325155" cy="274320"/>
        </p:xfrm>
        <a:graphic>
          <a:graphicData uri="http://schemas.openxmlformats.org/drawingml/2006/table">
            <a:tbl>
              <a:tblPr/>
              <a:tblGrid>
                <a:gridCol w="9325155"/>
              </a:tblGrid>
              <a:tr h="2501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получать</a:t>
                      </a:r>
                      <a:r>
                        <a:rPr lang="ru-RU" sz="1200" baseline="0" dirty="0" smtClean="0"/>
                        <a:t> в связи исполнением должностных обязанностей вознаграждения от физических и юридических лиц;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7495989"/>
              </p:ext>
            </p:extLst>
          </p:nvPr>
        </p:nvGraphicFramePr>
        <p:xfrm>
          <a:off x="2700068" y="2881223"/>
          <a:ext cx="9342407" cy="274320"/>
        </p:xfrm>
        <a:graphic>
          <a:graphicData uri="http://schemas.openxmlformats.org/drawingml/2006/table">
            <a:tbl>
              <a:tblPr/>
              <a:tblGrid>
                <a:gridCol w="9342407"/>
              </a:tblGrid>
              <a:tr h="2674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выезжать в связи исполнением должностных обязанностей вознаграждения</a:t>
                      </a:r>
                      <a:r>
                        <a:rPr lang="ru-RU" sz="1200" baseline="0" dirty="0" smtClean="0"/>
                        <a:t> от физических и юридических лиц;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695809"/>
              </p:ext>
            </p:extLst>
          </p:nvPr>
        </p:nvGraphicFramePr>
        <p:xfrm>
          <a:off x="2708694" y="3209026"/>
          <a:ext cx="9307901" cy="640080"/>
        </p:xfrm>
        <a:graphic>
          <a:graphicData uri="http://schemas.openxmlformats.org/drawingml/2006/table">
            <a:tbl>
              <a:tblPr/>
              <a:tblGrid>
                <a:gridCol w="9307901"/>
              </a:tblGrid>
              <a:tr h="2501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принимать без письменного разрешения представителя нанимателя награды, почетные и специальные звания (за исключением</a:t>
                      </a:r>
                      <a:r>
                        <a:rPr lang="ru-RU" sz="1200" baseline="0" dirty="0" smtClean="0"/>
                        <a:t> научных) от организаций и объединений если в его должностные обязанности не входит взаимодействие с ними.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8" name="Прямая со стрелкой 17"/>
          <p:cNvCxnSpPr>
            <a:endCxn id="10" idx="1"/>
          </p:cNvCxnSpPr>
          <p:nvPr/>
        </p:nvCxnSpPr>
        <p:spPr>
          <a:xfrm flipV="1">
            <a:off x="2058941" y="1292470"/>
            <a:ext cx="657882" cy="52159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1" idx="1"/>
          </p:cNvCxnSpPr>
          <p:nvPr/>
        </p:nvCxnSpPr>
        <p:spPr>
          <a:xfrm flipV="1">
            <a:off x="2058941" y="1681255"/>
            <a:ext cx="649754" cy="20005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8" idx="4"/>
            <a:endCxn id="12" idx="1"/>
          </p:cNvCxnSpPr>
          <p:nvPr/>
        </p:nvCxnSpPr>
        <p:spPr>
          <a:xfrm flipV="1">
            <a:off x="2058941" y="1983125"/>
            <a:ext cx="656160" cy="107047"/>
          </a:xfrm>
          <a:prstGeom prst="straightConnector1">
            <a:avLst/>
          </a:prstGeom>
          <a:ln w="22225">
            <a:solidFill>
              <a:schemeClr val="tx1">
                <a:alpha val="89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058941" y="2225615"/>
            <a:ext cx="58936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058941" y="2321005"/>
            <a:ext cx="589368" cy="249667"/>
          </a:xfrm>
          <a:prstGeom prst="straightConnector1">
            <a:avLst/>
          </a:prstGeom>
          <a:ln w="22225">
            <a:solidFill>
              <a:schemeClr val="tx1">
                <a:alpha val="94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15" idx="1"/>
          </p:cNvCxnSpPr>
          <p:nvPr/>
        </p:nvCxnSpPr>
        <p:spPr>
          <a:xfrm>
            <a:off x="2058941" y="2445838"/>
            <a:ext cx="641127" cy="57254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endCxn id="16" idx="1"/>
          </p:cNvCxnSpPr>
          <p:nvPr/>
        </p:nvCxnSpPr>
        <p:spPr>
          <a:xfrm>
            <a:off x="2058941" y="2510287"/>
            <a:ext cx="649753" cy="1018779"/>
          </a:xfrm>
          <a:prstGeom prst="straightConnector1">
            <a:avLst/>
          </a:prstGeom>
          <a:ln w="22225">
            <a:solidFill>
              <a:schemeClr val="tx1">
                <a:alpha val="96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магнитный диск 34"/>
          <p:cNvSpPr/>
          <p:nvPr/>
        </p:nvSpPr>
        <p:spPr>
          <a:xfrm>
            <a:off x="9559258" y="4800061"/>
            <a:ext cx="2344993" cy="804414"/>
          </a:xfrm>
          <a:prstGeom prst="flowChartMagneticDisk">
            <a:avLst/>
          </a:prstGeom>
          <a:solidFill>
            <a:srgbClr val="DEF199"/>
          </a:solidFill>
          <a:ln>
            <a:solidFill>
              <a:srgbClr val="4F79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Политическая деятельность</a:t>
            </a:r>
            <a:endParaRPr lang="ru-RU" sz="1200" dirty="0">
              <a:solidFill>
                <a:schemeClr val="bg1"/>
              </a:solidFill>
            </a:endParaRPr>
          </a:p>
        </p:txBody>
      </p:sp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448629"/>
              </p:ext>
            </p:extLst>
          </p:nvPr>
        </p:nvGraphicFramePr>
        <p:xfrm>
          <a:off x="92831" y="4342861"/>
          <a:ext cx="8971647" cy="640080"/>
        </p:xfrm>
        <a:graphic>
          <a:graphicData uri="http://schemas.openxmlformats.org/drawingml/2006/table">
            <a:tbl>
              <a:tblPr/>
              <a:tblGrid>
                <a:gridCol w="8971647"/>
              </a:tblGrid>
              <a:tr h="42646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замещать должность</a:t>
                      </a:r>
                      <a:r>
                        <a:rPr lang="ru-RU" sz="1200" baseline="0" dirty="0" smtClean="0"/>
                        <a:t> гражданской, муниципальной  службы в случае избрания (назначения) на государственную должность, на выборную должность в органе местного самоуправления, профессионального союза;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030761"/>
              </p:ext>
            </p:extLst>
          </p:nvPr>
        </p:nvGraphicFramePr>
        <p:xfrm>
          <a:off x="102662" y="5147275"/>
          <a:ext cx="8997526" cy="457200"/>
        </p:xfrm>
        <a:graphic>
          <a:graphicData uri="http://schemas.openxmlformats.org/drawingml/2006/table">
            <a:tbl>
              <a:tblPr/>
              <a:tblGrid>
                <a:gridCol w="8997526"/>
              </a:tblGrid>
              <a:tr h="224287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использовать преимущества должностного положения для предвыборной агитации и по вопросам референдума, а также полномочия в интересах политических партий, других общественных объединений;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117914"/>
              </p:ext>
            </p:extLst>
          </p:nvPr>
        </p:nvGraphicFramePr>
        <p:xfrm>
          <a:off x="58501" y="5926347"/>
          <a:ext cx="9015808" cy="457200"/>
        </p:xfrm>
        <a:graphic>
          <a:graphicData uri="http://schemas.openxmlformats.org/drawingml/2006/table">
            <a:tbl>
              <a:tblPr/>
              <a:tblGrid>
                <a:gridCol w="9015808"/>
              </a:tblGrid>
              <a:tr h="267419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 создавать (способствовать созданию) в государственных</a:t>
                      </a:r>
                      <a:r>
                        <a:rPr lang="ru-RU" sz="1200" baseline="0" dirty="0" smtClean="0"/>
                        <a:t> органах структуры партий, других общественных и религиозных объединений (за исключением профсоюзов, ветеранских и иных органов  самодеятельности);</a:t>
                      </a:r>
                      <a:endParaRPr lang="ru-RU" sz="12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40" name="Прямая со стрелкой 39"/>
          <p:cNvCxnSpPr>
            <a:stCxn id="35" idx="2"/>
            <a:endCxn id="36" idx="3"/>
          </p:cNvCxnSpPr>
          <p:nvPr/>
        </p:nvCxnSpPr>
        <p:spPr>
          <a:xfrm flipH="1" flipV="1">
            <a:off x="9064478" y="4662901"/>
            <a:ext cx="494780" cy="539367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35" idx="2"/>
          </p:cNvCxnSpPr>
          <p:nvPr/>
        </p:nvCxnSpPr>
        <p:spPr>
          <a:xfrm flipH="1">
            <a:off x="9109725" y="5202268"/>
            <a:ext cx="449533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35" idx="2"/>
          </p:cNvCxnSpPr>
          <p:nvPr/>
        </p:nvCxnSpPr>
        <p:spPr>
          <a:xfrm flipH="1">
            <a:off x="9108898" y="5202268"/>
            <a:ext cx="450360" cy="83622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40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0777" y="184378"/>
            <a:ext cx="9540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Запреты, связанные с государственной гражданской службой</a:t>
            </a:r>
          </a:p>
          <a:p>
            <a:pPr algn="ctr"/>
            <a:r>
              <a:rPr lang="ru-RU" dirty="0"/>
              <a:t> (статья 17 Федерального закона от 27.07.2004 № 79 – </a:t>
            </a:r>
            <a:r>
              <a:rPr lang="ru-RU" dirty="0" smtClean="0"/>
              <a:t>ФЗ):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814" y="74136"/>
            <a:ext cx="1241401" cy="958658"/>
          </a:xfrm>
          <a:prstGeom prst="rect">
            <a:avLst/>
          </a:prstGeom>
          <a:effectLst>
            <a:softEdge rad="190500"/>
          </a:effec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562981"/>
              </p:ext>
            </p:extLst>
          </p:nvPr>
        </p:nvGraphicFramePr>
        <p:xfrm>
          <a:off x="592697" y="4004672"/>
          <a:ext cx="8041349" cy="2542443"/>
        </p:xfrm>
        <a:graphic>
          <a:graphicData uri="http://schemas.openxmlformats.org/drawingml/2006/table">
            <a:tbl>
              <a:tblPr/>
              <a:tblGrid>
                <a:gridCol w="8041349"/>
              </a:tblGrid>
              <a:tr h="63716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разглашать  или использовать сведения в целях,</a:t>
                      </a:r>
                      <a:r>
                        <a:rPr lang="ru-RU" sz="1600" baseline="0" dirty="0" smtClean="0"/>
                        <a:t> не связанны с государственной гражданской службой, сведения конфиденциального характера, служебную информацию.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837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опускать публичные высказывания, суждения, оценки, в том числе и средствах массовой информации, в отношении деятельности гос. органов.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652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быть поверенным или</a:t>
                      </a:r>
                      <a:r>
                        <a:rPr lang="ru-RU" sz="1600" baseline="0" dirty="0" smtClean="0"/>
                        <a:t> представителем по делам третьих лиц в гос. Органе, в котором он замещает должность.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467" y="4112477"/>
            <a:ext cx="2586531" cy="147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489952"/>
              </p:ext>
            </p:extLst>
          </p:nvPr>
        </p:nvGraphicFramePr>
        <p:xfrm>
          <a:off x="3779942" y="1733765"/>
          <a:ext cx="7683572" cy="1877108"/>
        </p:xfrm>
        <a:graphic>
          <a:graphicData uri="http://schemas.openxmlformats.org/drawingml/2006/table">
            <a:tbl>
              <a:tblPr/>
              <a:tblGrid>
                <a:gridCol w="7683572"/>
              </a:tblGrid>
              <a:tr h="88109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использовать в целях, не связанных с использованием должностях государственное имущество, а также передавать его другим лицам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601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разглашать или использовать сведения, отнесенные к сведениям конфиденциального характера</a:t>
                      </a:r>
                      <a:r>
                        <a:rPr lang="ru-RU" sz="1600" baseline="0" dirty="0" smtClean="0"/>
                        <a:t> или служебную информацию;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4" y="2172150"/>
            <a:ext cx="235902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Прямая со стрелкой 28"/>
          <p:cNvCxnSpPr/>
          <p:nvPr/>
        </p:nvCxnSpPr>
        <p:spPr>
          <a:xfrm>
            <a:off x="2870289" y="2803586"/>
            <a:ext cx="908081" cy="431321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2870289" y="2303253"/>
            <a:ext cx="908081" cy="50033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8604476" y="4614888"/>
            <a:ext cx="903991" cy="497922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8629650" y="5112810"/>
            <a:ext cx="828468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>
            <a:off x="8629650" y="5112810"/>
            <a:ext cx="878817" cy="725283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65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7" y="287559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64597" y="353683"/>
            <a:ext cx="103948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В соответствии </a:t>
            </a:r>
            <a:r>
              <a:rPr lang="ru-RU" dirty="0"/>
              <a:t>с частью 1 статьи 10 Федерального закона от 25 декабря 2008 г.              № </a:t>
            </a:r>
            <a:r>
              <a:rPr lang="ru-RU" dirty="0" smtClean="0"/>
              <a:t>273-ФЗ </a:t>
            </a:r>
            <a:r>
              <a:rPr lang="ru-RU" dirty="0"/>
              <a:t>«О противодействии коррупции» </a:t>
            </a:r>
            <a:r>
              <a:rPr lang="ru-RU" dirty="0" smtClean="0"/>
              <a:t>под </a:t>
            </a:r>
            <a:r>
              <a:rPr lang="ru-RU" dirty="0"/>
              <a:t>конфликтом интересов понимается:</a:t>
            </a:r>
          </a:p>
          <a:p>
            <a:r>
              <a:rPr lang="ru-RU" dirty="0" smtClean="0"/>
              <a:t>	Ситуация</a:t>
            </a:r>
            <a:r>
              <a:rPr lang="ru-RU" dirty="0"/>
              <a:t>, при которой личная заинтересованность (прямая или косвенная) государственного служащего влияет или может повлиять на надлежащее исполнение им должностных (служебных) обязанностей и при которой возникает или может возникнуть противоречие между личной заинтересованностью государственного служащего и правами и законными интересами граждан, организаций, общества или государства, способное привести к причинению вреда правам и законным интересам граждан, организаций, общества или государства.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01996" y="0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Конфликт интересов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674" y="3511031"/>
            <a:ext cx="1489005" cy="11459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16419" y="3056554"/>
            <a:ext cx="2389516" cy="398184"/>
          </a:xfrm>
          <a:prstGeom prst="rect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Государственный служащий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813723" y="3228620"/>
            <a:ext cx="2845837" cy="735984"/>
          </a:xfrm>
          <a:prstGeom prst="wave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Личные интересы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8173739" y="3228620"/>
            <a:ext cx="2845837" cy="735984"/>
          </a:xfrm>
          <a:prstGeom prst="wave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Государство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943508" y="4208400"/>
            <a:ext cx="2845837" cy="735984"/>
          </a:xfrm>
          <a:prstGeom prst="wave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Близкие и друзья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8296715" y="4169584"/>
            <a:ext cx="2917372" cy="974783"/>
          </a:xfrm>
          <a:prstGeom prst="wave">
            <a:avLst>
              <a:gd name="adj1" fmla="val 12500"/>
              <a:gd name="adj2" fmla="val 656"/>
            </a:avLst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Физические и юридические лица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Волна 13"/>
          <p:cNvSpPr/>
          <p:nvPr/>
        </p:nvSpPr>
        <p:spPr>
          <a:xfrm>
            <a:off x="4227510" y="4724669"/>
            <a:ext cx="3579997" cy="735984"/>
          </a:xfrm>
          <a:prstGeom prst="wave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конфликт  интересов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Нашивка 16"/>
          <p:cNvSpPr/>
          <p:nvPr/>
        </p:nvSpPr>
        <p:spPr>
          <a:xfrm rot="11093727">
            <a:off x="3891767" y="3569693"/>
            <a:ext cx="588229" cy="256006"/>
          </a:xfrm>
          <a:prstGeom prst="chevron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Нашивка 18"/>
          <p:cNvSpPr/>
          <p:nvPr/>
        </p:nvSpPr>
        <p:spPr>
          <a:xfrm rot="20491482">
            <a:off x="7366058" y="3623760"/>
            <a:ext cx="570008" cy="217882"/>
          </a:xfrm>
          <a:prstGeom prst="chevron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 rot="9413620">
            <a:off x="4022374" y="4333123"/>
            <a:ext cx="594402" cy="219193"/>
          </a:xfrm>
          <a:prstGeom prst="chevron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 rot="1463470">
            <a:off x="7404651" y="4280461"/>
            <a:ext cx="548766" cy="219193"/>
          </a:xfrm>
          <a:prstGeom prst="chevron">
            <a:avLst/>
          </a:prstGeom>
          <a:solidFill>
            <a:srgbClr val="FF191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509" y="5595873"/>
            <a:ext cx="3579997" cy="118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1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7" y="287559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927" y="4277120"/>
            <a:ext cx="114526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«Любой </a:t>
            </a:r>
            <a:r>
              <a:rPr lang="ru-RU" dirty="0"/>
              <a:t>гражданин, который хотел бы стать муниципальным или госслужащим, должен понимать, что вступление в должность связано с жесткими антикоррупционными требованиями, с определенными ограничениями, которые человек обязан строго соблюдать</a:t>
            </a:r>
            <a:r>
              <a:rPr lang="ru-RU" dirty="0" smtClean="0"/>
              <a:t>»</a:t>
            </a:r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									 </a:t>
            </a:r>
            <a:r>
              <a:rPr lang="ru-RU" dirty="0"/>
              <a:t>(В.В</a:t>
            </a:r>
            <a:r>
              <a:rPr lang="ru-RU" dirty="0" smtClean="0"/>
              <a:t>. Путин</a:t>
            </a:r>
            <a:r>
              <a:rPr lang="ru-RU" dirty="0"/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42" y="287559"/>
            <a:ext cx="5331124" cy="3680592"/>
          </a:xfrm>
          <a:prstGeom prst="rect">
            <a:avLst/>
          </a:prstGeom>
          <a:effectLst>
            <a:softEdge rad="609600"/>
          </a:effectLst>
        </p:spPr>
      </p:pic>
    </p:spTree>
    <p:extLst>
      <p:ext uri="{BB962C8B-B14F-4D97-AF65-F5344CB8AC3E}">
        <p14:creationId xmlns:p14="http://schemas.microsoft.com/office/powerpoint/2010/main" val="288072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8" y="117693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80225" y="117693"/>
            <a:ext cx="1062774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Конфликт интересов может содержать коррупционную составляющую, что может привести к реализации при заключении сделок, а также  при принятии управленческих решений.</a:t>
            </a:r>
          </a:p>
          <a:p>
            <a:pPr algn="just"/>
            <a:r>
              <a:rPr lang="ru-RU" dirty="0" smtClean="0"/>
              <a:t>	Указом Президента Российской Федерации от 16 августа 2021 г.           </a:t>
            </a:r>
            <a:r>
              <a:rPr lang="en-US" dirty="0" smtClean="0"/>
              <a:t>                        </a:t>
            </a:r>
            <a:r>
              <a:rPr lang="ru-RU" dirty="0" smtClean="0"/>
              <a:t>         № 478 утвержден Национальный план противодействия коррупции на 2021-2024 годы. </a:t>
            </a:r>
          </a:p>
          <a:p>
            <a:pPr algn="just"/>
            <a:r>
              <a:rPr lang="ru-RU" dirty="0" smtClean="0"/>
              <a:t>Действие данного указа распространяется не только на государственные органы  и органы местного самоуправления, но и на иные организации. 	Конфликту интересов посвящен </a:t>
            </a:r>
            <a:r>
              <a:rPr lang="en-US" dirty="0" smtClean="0"/>
              <a:t>II </a:t>
            </a:r>
            <a:r>
              <a:rPr lang="ru-RU" dirty="0" smtClean="0"/>
              <a:t>раздел, в рамках которого предлагается  не только уточнить такие понятия как «конфликт интересов», «иные близкие отношения» и некоторые другие, но и урегулировать конфликт интересов между бывшими супругами и возложить обязанность по урегулированию конфликта интересов подчиненных на руководителя.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Традиционной формой злоупотребления  полномочиями является  </a:t>
            </a:r>
            <a:r>
              <a:rPr lang="ru-RU" b="1" dirty="0" smtClean="0">
                <a:solidFill>
                  <a:srgbClr val="FF1919"/>
                </a:solidFill>
              </a:rPr>
              <a:t>непотизм</a:t>
            </a:r>
            <a:r>
              <a:rPr lang="ru-RU" dirty="0" smtClean="0">
                <a:solidFill>
                  <a:srgbClr val="FF1919"/>
                </a:solidFill>
              </a:rPr>
              <a:t> </a:t>
            </a:r>
            <a:r>
              <a:rPr lang="ru-RU" dirty="0" smtClean="0"/>
              <a:t>(или кумовство) – прием на работу родственников и оказание им преимуществ. Здесь конфликт интересов наиболее ярко выражен – легко провести аналогию со сделками с заинтересованностью. Что характерно ущерб от непотизма может быть не меньшим, чем при заключении сделок с подконтрольными организациями.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	</a:t>
            </a:r>
            <a:endParaRPr lang="ru-RU" dirty="0">
              <a:solidFill>
                <a:srgbClr val="FF99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84" y="4884821"/>
            <a:ext cx="2483230" cy="181275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7995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7" y="287559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31057" y="65500"/>
            <a:ext cx="8479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Конфликт интересов  в унитарных юридических лицах: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622612" y="287559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ru-RU" dirty="0" smtClean="0"/>
              <a:t>Юридические лица, учредители которых не приобретают в них права членства, являются унитарными юридическими лицами.</a:t>
            </a:r>
            <a:endParaRPr lang="en-US" dirty="0" smtClean="0"/>
          </a:p>
          <a:p>
            <a:pPr algn="ctr"/>
            <a:r>
              <a:rPr lang="ru-RU" b="1" dirty="0" smtClean="0"/>
              <a:t>Круг лиц , способных преследовать собственный интерес: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457319657"/>
              </p:ext>
            </p:extLst>
          </p:nvPr>
        </p:nvGraphicFramePr>
        <p:xfrm>
          <a:off x="-2134187" y="533227"/>
          <a:ext cx="10135532" cy="6817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5205046" y="1210889"/>
            <a:ext cx="6915236" cy="3460630"/>
          </a:xfrm>
          <a:prstGeom prst="round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solidFill>
                  <a:schemeClr val="bg1"/>
                </a:solidFill>
              </a:rPr>
              <a:t>В Законе о государственных и муниципальных унитарных предприятиях (далее - УП) отсутствует понятие  «конфликт интересов». Вместе с тем  ст. 21 данного закона содержит определенные  ограничения  для руководителей УП, а ст. 22 регулирует порядок заключения руководителем сделки с заинтересованностью. Руководитель УП признается  заинтересованным в совершении УП сделки в случаях, если он, его супруг, родители, дети, братья, сестры (или)их аффилированные лица, признаваемые таковыми в соответствии с законодательством Российской Федерации: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78824" y="4671519"/>
            <a:ext cx="6741458" cy="600636"/>
          </a:xfrm>
          <a:prstGeom prst="roundRect">
            <a:avLst/>
          </a:prstGeom>
          <a:solidFill>
            <a:srgbClr val="FFB9B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Являются стороной сделки или выступают в интересах третьих лиц в их отношениях с УП;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78825" y="5272155"/>
            <a:ext cx="6741458" cy="33289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Владеют 20% акций юридического лица;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78824" y="5605054"/>
            <a:ext cx="6741458" cy="866084"/>
          </a:xfrm>
          <a:prstGeom prst="roundRect">
            <a:avLst/>
          </a:prstGeom>
          <a:solidFill>
            <a:srgbClr val="DEF1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Занимают должность в органах управления ЮЛ, являющегося стороной сделки или выступающего в интересах третьих лиц в их отношениях с унитарным предприятием;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78825" y="6471138"/>
            <a:ext cx="6741458" cy="33289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 иных определенных уставом УП случаях.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68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7AAFB6-FC30-4962-8935-80319D5AE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F27AAFB6-FC30-4962-8935-80319D5AE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F27AAFB6-FC30-4962-8935-80319D5AE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F27AAFB6-FC30-4962-8935-80319D5AE0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F27AAFB6-FC30-4962-8935-80319D5AE0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6A28C8-6ADF-4190-96F5-99146FB4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006A28C8-6ADF-4190-96F5-99146FB4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006A28C8-6ADF-4190-96F5-99146FB4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006A28C8-6ADF-4190-96F5-99146FB4B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006A28C8-6ADF-4190-96F5-99146FB4B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67F193F-55C9-44A8-9EFD-358CF3FA8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E67F193F-55C9-44A8-9EFD-358CF3FA8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E67F193F-55C9-44A8-9EFD-358CF3FA8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E67F193F-55C9-44A8-9EFD-358CF3FA8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E67F193F-55C9-44A8-9EFD-358CF3FA8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200"/>
                            </p:stCondLst>
                            <p:childTnLst>
                              <p:par>
                                <p:cTn id="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2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7" grpId="0" animBg="1"/>
      <p:bldP spid="9" grpId="0" animBg="1"/>
      <p:bldP spid="11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7" y="287559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1" y="102893"/>
            <a:ext cx="910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Особого внимания заслуживают два критерия: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66677026"/>
              </p:ext>
            </p:extLst>
          </p:nvPr>
        </p:nvGraphicFramePr>
        <p:xfrm>
          <a:off x="1345721" y="569343"/>
          <a:ext cx="10489721" cy="38473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7970" y="4606506"/>
            <a:ext cx="11257472" cy="1984075"/>
          </a:xfrm>
          <a:prstGeom prst="rect">
            <a:avLst/>
          </a:prstGeom>
          <a:solidFill>
            <a:srgbClr val="FFB9B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Указанные сделки не могут совершаться УП без согласия собственника.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rgbClr val="FF0000"/>
                </a:solidFill>
              </a:rPr>
              <a:t>Хотелось бы обратить внимание на недопустимость заключения гражданско-правовых договоров об оказании услуг с  близкими родственниками лица, исполняющего функции руководителя подведомственной организации. В случае заключения, указанного договора будет иметь место сделка с заинтересованностью со всеми вытекающими правовыми последствиями.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9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1FB3A1-945A-48E9-B1FA-048D0DFF5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511FB3A1-945A-48E9-B1FA-048D0DFF5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graphicEl>
                                              <a:dgm id="{511FB3A1-945A-48E9-B1FA-048D0DFF5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graphicEl>
                                              <a:dgm id="{511FB3A1-945A-48E9-B1FA-048D0DFF5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A7B6FA-5625-4AB0-B5DA-8036A56CD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1EA7B6FA-5625-4AB0-B5DA-8036A56CD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1EA7B6FA-5625-4AB0-B5DA-8036A56CD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1EA7B6FA-5625-4AB0-B5DA-8036A56CD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6B542D-7EF6-4EAB-99A6-05C011B6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graphicEl>
                                              <a:dgm id="{9A6B542D-7EF6-4EAB-99A6-05C011B6F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9A6B542D-7EF6-4EAB-99A6-05C011B6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graphicEl>
                                              <a:dgm id="{9A6B542D-7EF6-4EAB-99A6-05C011B6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0FCE2E-9F12-48BF-8FD1-A131C725F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F10FCE2E-9F12-48BF-8FD1-A131C725FC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graphicEl>
                                              <a:dgm id="{F10FCE2E-9F12-48BF-8FD1-A131C725F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F10FCE2E-9F12-48BF-8FD1-A131C725FC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7" y="287559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9525" y="102893"/>
            <a:ext cx="5477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Воздействие на конфликт интересов:</a:t>
            </a:r>
            <a:endParaRPr lang="ru-RU" b="1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843043577"/>
              </p:ext>
            </p:extLst>
          </p:nvPr>
        </p:nvGraphicFramePr>
        <p:xfrm>
          <a:off x="2299419" y="78340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трелка вниз 9"/>
          <p:cNvSpPr/>
          <p:nvPr/>
        </p:nvSpPr>
        <p:spPr>
          <a:xfrm>
            <a:off x="6124749" y="2234263"/>
            <a:ext cx="336430" cy="345056"/>
          </a:xfrm>
          <a:prstGeom prst="downArrow">
            <a:avLst/>
          </a:prstGeom>
          <a:solidFill>
            <a:srgbClr val="DEF199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Тройная стрелка влево/вправо/вверх 11"/>
          <p:cNvSpPr/>
          <p:nvPr/>
        </p:nvSpPr>
        <p:spPr>
          <a:xfrm rot="10800000">
            <a:off x="5848704" y="3597211"/>
            <a:ext cx="1017916" cy="1293963"/>
          </a:xfrm>
          <a:prstGeom prst="leftRightUpArrow">
            <a:avLst/>
          </a:prstGeom>
          <a:solidFill>
            <a:srgbClr val="DEF199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1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A57491-564F-432B-83E1-BCE8FE106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FDA57491-564F-432B-83E1-BCE8FE106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FDA57491-564F-432B-83E1-BCE8FE106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FDA57491-564F-432B-83E1-BCE8FE106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graphicEl>
                                              <a:dgm id="{FDA57491-564F-432B-83E1-BCE8FE1063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72F913-EBFF-4E9F-B8D3-600EC56B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5572F913-EBFF-4E9F-B8D3-600EC56B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5572F913-EBFF-4E9F-B8D3-600EC56B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5572F913-EBFF-4E9F-B8D3-600EC56B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5572F913-EBFF-4E9F-B8D3-600EC56BF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E600384-B531-40B8-9548-8606B68B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CE600384-B531-40B8-9548-8606B68B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CE600384-B531-40B8-9548-8606B68B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CE600384-B531-40B8-9548-8606B68B0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CE600384-B531-40B8-9548-8606B68B0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714625A-D650-428B-896F-2E1C38944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graphicEl>
                                              <a:dgm id="{8714625A-D650-428B-896F-2E1C38944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graphicEl>
                                              <a:dgm id="{8714625A-D650-428B-896F-2E1C38944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8714625A-D650-428B-896F-2E1C38944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graphicEl>
                                              <a:dgm id="{8714625A-D650-428B-896F-2E1C38944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6C07A6-AB09-4804-B203-028261AEB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8B6C07A6-AB09-4804-B203-028261AEB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8B6C07A6-AB09-4804-B203-028261AEB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graphicEl>
                                              <a:dgm id="{8B6C07A6-AB09-4804-B203-028261AEB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graphicEl>
                                              <a:dgm id="{8B6C07A6-AB09-4804-B203-028261AEB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D9A58C-CDFD-432F-8639-44CE0E279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graphicEl>
                                              <a:dgm id="{CAD9A58C-CDFD-432F-8639-44CE0E279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graphicEl>
                                              <a:dgm id="{CAD9A58C-CDFD-432F-8639-44CE0E279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graphicEl>
                                              <a:dgm id="{CAD9A58C-CDFD-432F-8639-44CE0E279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CAD9A58C-CDFD-432F-8639-44CE0E279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10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7" y="287559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2815" y="69012"/>
            <a:ext cx="8436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Предупреждение конфликта интересов (далее – КИ) </a:t>
            </a:r>
            <a:r>
              <a:rPr lang="ru-RU" dirty="0" smtClean="0"/>
              <a:t>– принятие профилактических мер, цель которых – не допустить реализации конфликта интересов путем ограничения  от риска наступления негативных последствий: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6927" y="1727422"/>
            <a:ext cx="5567282" cy="2173857"/>
          </a:xfrm>
          <a:prstGeom prst="roundRect">
            <a:avLst/>
          </a:prstGeom>
          <a:solidFill>
            <a:srgbClr val="FFFF99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Внутренняя политика или процедуры, которые опосредуют соблюдение наиболее важных правил поведения всеми сотрудниками при  выполнении ими трудовых функций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21607" y="1727422"/>
            <a:ext cx="6012242" cy="2173857"/>
          </a:xfrm>
          <a:prstGeom prst="roundRect">
            <a:avLst/>
          </a:prstGeom>
          <a:solidFill>
            <a:srgbClr val="FFFF99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Выявление КИ: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Декларирование о КИ;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Мониторинг и аудит;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Обращение с уведомлением.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6045" y="4190966"/>
            <a:ext cx="11757804" cy="2173857"/>
          </a:xfrm>
          <a:prstGeom prst="roundRect">
            <a:avLst/>
          </a:prstGeom>
          <a:solidFill>
            <a:srgbClr val="FFFF99"/>
          </a:solidFill>
          <a:ln>
            <a:solidFill>
              <a:srgbClr val="33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Реагирование на КИ: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Проведение внутренних проверок по результатам обращений и предполагаемом КИ;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Установление дополнительных процедур, направленных на минимизацию риска негативных последствий КИ (специальный порядок согласования управленческих решений, каких либо сделок);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Привлечение к ответственности виновных лиц.</a:t>
            </a:r>
          </a:p>
          <a:p>
            <a:pPr marL="285750" indent="-285750" algn="ctr">
              <a:buFontTx/>
              <a:buChar char="-"/>
            </a:pPr>
            <a:endParaRPr lang="ru-RU" dirty="0" smtClean="0">
              <a:solidFill>
                <a:schemeClr val="bg1"/>
              </a:solidFill>
            </a:endParaRPr>
          </a:p>
          <a:p>
            <a:pPr marL="285750" indent="-285750" algn="ctr">
              <a:buFontTx/>
              <a:buChar char="-"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21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7" y="287559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82151" y="287559"/>
            <a:ext cx="8082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Почему важно регулировать?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8575" y="780566"/>
            <a:ext cx="112660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				</a:t>
            </a:r>
          </a:p>
          <a:p>
            <a:r>
              <a:rPr lang="ru-RU" dirty="0"/>
              <a:t>	</a:t>
            </a:r>
            <a:r>
              <a:rPr lang="ru-RU" dirty="0" smtClean="0"/>
              <a:t>		Конфликт интересов – это не коррупция!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	Ключевое отличие заключается в том, что ситуации конфликта интересов должностное лицо еще не сделало окончательного выбора. Оно может склониться как в сторону личного интереса, так и в сторону должного исполнения обязанностей.  </a:t>
            </a:r>
          </a:p>
          <a:p>
            <a:pPr algn="just"/>
            <a:r>
              <a:rPr lang="ru-RU" dirty="0"/>
              <a:t>	</a:t>
            </a:r>
            <a:r>
              <a:rPr lang="ru-RU" dirty="0" smtClean="0"/>
              <a:t>Поэтому своевременное выявление таких ситуаций и принятие адекватных мер по минимизации этического выбора должностного лица становится важным средством предупреждения коррупционных правонарушений.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9510" y="3349347"/>
            <a:ext cx="103516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Ключевые «области регулирования», где возникновение конфликта интересов является наиболее вероятным: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9729" y="3995678"/>
            <a:ext cx="109037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ru-RU" sz="1600" dirty="0" smtClean="0"/>
              <a:t>выполнение </a:t>
            </a:r>
            <a:r>
              <a:rPr lang="ru-RU" sz="1600" dirty="0"/>
              <a:t>отдельных функций государственного управления в отношении родственников и/или иных лиц, с которыми связана личная заинтересованность государственного служащего; </a:t>
            </a:r>
            <a:endParaRPr lang="ru-RU" sz="1600" dirty="0" smtClean="0"/>
          </a:p>
          <a:p>
            <a:pPr marL="342900" indent="-342900">
              <a:buAutoNum type="arabicParenR"/>
            </a:pPr>
            <a:r>
              <a:rPr lang="ru-RU" sz="1600" dirty="0" smtClean="0"/>
              <a:t> </a:t>
            </a:r>
            <a:r>
              <a:rPr lang="ru-RU" sz="1600" dirty="0"/>
              <a:t>выполнение иной оплачиваемой работы</a:t>
            </a:r>
            <a:r>
              <a:rPr lang="ru-RU" sz="1600" dirty="0" smtClean="0"/>
              <a:t>;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 </a:t>
            </a:r>
            <a:r>
              <a:rPr lang="ru-RU" sz="1600" dirty="0"/>
              <a:t>владение ценными бумагами, банковскими вкладами</a:t>
            </a:r>
            <a:r>
              <a:rPr lang="ru-RU" sz="1600" dirty="0" smtClean="0"/>
              <a:t>;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 </a:t>
            </a:r>
            <a:r>
              <a:rPr lang="ru-RU" sz="1600" dirty="0"/>
              <a:t>получение подарков и услуг; </a:t>
            </a:r>
            <a:endParaRPr lang="ru-RU" sz="1600" dirty="0" smtClean="0"/>
          </a:p>
          <a:p>
            <a:pPr marL="342900" indent="-342900">
              <a:buAutoNum type="arabicParenR"/>
            </a:pPr>
            <a:r>
              <a:rPr lang="ru-RU" sz="1600" dirty="0" smtClean="0"/>
              <a:t>имущественные </a:t>
            </a:r>
            <a:r>
              <a:rPr lang="ru-RU" sz="1600" dirty="0"/>
              <a:t>обязательства и судебные разбирательства; </a:t>
            </a:r>
            <a:endParaRPr lang="ru-RU" sz="1600" dirty="0" smtClean="0"/>
          </a:p>
          <a:p>
            <a:pPr marL="342900" indent="-342900">
              <a:buAutoNum type="arabicParenR"/>
            </a:pPr>
            <a:r>
              <a:rPr lang="ru-RU" sz="1600" dirty="0" smtClean="0"/>
              <a:t>взаимодействие </a:t>
            </a:r>
            <a:r>
              <a:rPr lang="ru-RU" sz="1600" dirty="0"/>
              <a:t>с бывшим работодателем и трудоустройство после увольнения с государственной </a:t>
            </a:r>
            <a:r>
              <a:rPr lang="ru-RU" sz="1600" dirty="0" smtClean="0"/>
              <a:t>службы;</a:t>
            </a:r>
          </a:p>
          <a:p>
            <a:pPr marL="342900" indent="-342900">
              <a:buAutoNum type="arabicParenR"/>
            </a:pPr>
            <a:r>
              <a:rPr lang="ru-RU" sz="1600" dirty="0" smtClean="0"/>
              <a:t>явное </a:t>
            </a:r>
            <a:r>
              <a:rPr lang="ru-RU" sz="1600" dirty="0"/>
              <a:t>нарушение установленных запретов (использование служебной информации, получение наград, почетных и специальных званий (за исключением научных) от иностранных государств, поездки за счет принимающей стороны и др.).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74" y="149117"/>
            <a:ext cx="2398144" cy="1395011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57935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4F7921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67052" y="2863059"/>
            <a:ext cx="1164980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        Лица, замещающие государственные должности Хабаровского </a:t>
            </a:r>
            <a:r>
              <a:rPr lang="ru-RU" sz="1400" dirty="0"/>
              <a:t>края, </a:t>
            </a:r>
            <a:r>
              <a:rPr lang="ru-RU" sz="1400" dirty="0" smtClean="0"/>
              <a:t>гражданские служащие обязаны в </a:t>
            </a:r>
            <a:r>
              <a:rPr lang="ru-RU" sz="1400" dirty="0"/>
              <a:t>соответствии с законодательством Российской Федерации о противодействии коррупции сообщать о возникновении личной заинтересованности при исполнении должностных обязанностей, которая приводит или может привести к конфликту интересов, а также принимать меры по предотвращению или урегулированию конфликта интересов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/>
          </a:p>
          <a:p>
            <a:pPr algn="just"/>
            <a:r>
              <a:rPr lang="ru-RU" sz="1400" dirty="0" smtClean="0"/>
              <a:t>	Сообщение </a:t>
            </a:r>
            <a:r>
              <a:rPr lang="ru-RU" sz="1400" dirty="0"/>
              <a:t>оформляется в письменной форме в виде уведомления о возникновении личной заинтересованности при исполнении должностных обязанностей, которая приводит или может привести к конфликту </a:t>
            </a:r>
            <a:r>
              <a:rPr lang="ru-RU" sz="1400" dirty="0" smtClean="0"/>
              <a:t>интересов.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67052" y="897517"/>
            <a:ext cx="6287879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ru-RU" sz="1400" dirty="0" smtClean="0"/>
              <a:t>В соответствии  с Постановлением </a:t>
            </a:r>
            <a:r>
              <a:rPr lang="ru-RU" sz="1400" dirty="0"/>
              <a:t>Губернатора Хабаровского края от 18.03.2016 N </a:t>
            </a:r>
            <a:r>
              <a:rPr lang="ru-RU" sz="1400" dirty="0" smtClean="0"/>
              <a:t>30</a:t>
            </a:r>
          </a:p>
          <a:p>
            <a:pPr algn="just"/>
            <a:r>
              <a:rPr lang="ru-RU" sz="1400" dirty="0" smtClean="0"/>
              <a:t>"</a:t>
            </a:r>
            <a:r>
              <a:rPr lang="ru-RU" sz="1400" dirty="0"/>
              <a:t>О порядке сообщения лицами, замещающими отдельные </a:t>
            </a:r>
            <a:r>
              <a:rPr lang="ru-RU" sz="1400" dirty="0" smtClean="0"/>
              <a:t>государственные должности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Хабаровского края, и лицами, </a:t>
            </a:r>
            <a:r>
              <a:rPr lang="ru-RU" sz="1400" dirty="0" smtClean="0"/>
              <a:t>замещающими </a:t>
            </a:r>
            <a:r>
              <a:rPr lang="ru-RU" sz="1400" dirty="0"/>
              <a:t>должности государственной </a:t>
            </a:r>
            <a:r>
              <a:rPr lang="ru-RU" sz="1400" dirty="0" smtClean="0"/>
              <a:t>гражданской</a:t>
            </a:r>
          </a:p>
          <a:p>
            <a:pPr algn="just"/>
            <a:r>
              <a:rPr lang="ru-RU" sz="1400" dirty="0" smtClean="0"/>
              <a:t> </a:t>
            </a:r>
            <a:r>
              <a:rPr lang="ru-RU" sz="1400" dirty="0"/>
              <a:t>службы </a:t>
            </a:r>
            <a:r>
              <a:rPr lang="ru-RU" sz="1400" dirty="0" smtClean="0"/>
              <a:t>Хабаровского </a:t>
            </a:r>
            <a:r>
              <a:rPr lang="ru-RU" sz="1400" dirty="0"/>
              <a:t>края в аппарате Губернатора и Правительства Хабаровского края, </a:t>
            </a:r>
            <a:endParaRPr lang="ru-RU" sz="1400" dirty="0" smtClean="0"/>
          </a:p>
          <a:p>
            <a:pPr algn="just"/>
            <a:r>
              <a:rPr lang="ru-RU" sz="1400" dirty="0" smtClean="0"/>
              <a:t>органах </a:t>
            </a:r>
            <a:r>
              <a:rPr lang="ru-RU" sz="1400" dirty="0"/>
              <a:t>исполнительной власти Хабаровского края, о возникновении личной </a:t>
            </a:r>
            <a:r>
              <a:rPr lang="ru-RU" sz="1400" dirty="0" smtClean="0"/>
              <a:t>заинтересованности</a:t>
            </a:r>
          </a:p>
          <a:p>
            <a:pPr algn="just"/>
            <a:r>
              <a:rPr lang="ru-RU" sz="1400" dirty="0" smtClean="0"/>
              <a:t> при </a:t>
            </a:r>
            <a:r>
              <a:rPr lang="ru-RU" sz="1400" dirty="0"/>
              <a:t>исполнении должностных обязанностей, которая </a:t>
            </a:r>
            <a:r>
              <a:rPr lang="ru-RU" sz="1400" dirty="0" smtClean="0"/>
              <a:t>приводит или может </a:t>
            </a:r>
            <a:r>
              <a:rPr lang="ru-RU" sz="1400" dirty="0"/>
              <a:t>привести к конфликту интересов, </a:t>
            </a:r>
            <a:endParaRPr lang="ru-RU" sz="1400" dirty="0" smtClean="0"/>
          </a:p>
          <a:p>
            <a:pPr algn="just"/>
            <a:r>
              <a:rPr lang="ru-RU" sz="1400" dirty="0" smtClean="0"/>
              <a:t>и </a:t>
            </a:r>
            <a:r>
              <a:rPr lang="ru-RU" sz="1400" dirty="0"/>
              <a:t>о внесении изменений в отдельные </a:t>
            </a:r>
            <a:r>
              <a:rPr lang="ru-RU" sz="1400" dirty="0" smtClean="0"/>
              <a:t>постановления </a:t>
            </a:r>
            <a:r>
              <a:rPr lang="ru-RU" sz="1400" dirty="0"/>
              <a:t>Губернатора Хабаровского </a:t>
            </a:r>
            <a:r>
              <a:rPr lang="ru-RU" sz="1400" dirty="0" smtClean="0"/>
              <a:t>края;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64323" y="84160"/>
            <a:ext cx="8716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Порядок </a:t>
            </a:r>
            <a:r>
              <a:rPr lang="ru-RU" b="1" dirty="0"/>
              <a:t>сообщения </a:t>
            </a:r>
            <a:r>
              <a:rPr lang="ru-RU" b="1" dirty="0" smtClean="0"/>
              <a:t>лицами о </a:t>
            </a:r>
            <a:r>
              <a:rPr lang="ru-RU" b="1" dirty="0"/>
              <a:t>личной заинтересованности, которая приводит или может привести к конфликту </a:t>
            </a:r>
            <a:r>
              <a:rPr lang="ru-RU" b="1" dirty="0" smtClean="0"/>
              <a:t>интересов: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231" y="514951"/>
            <a:ext cx="2394438" cy="2523392"/>
          </a:xfrm>
          <a:prstGeom prst="rect">
            <a:avLst/>
          </a:prstGeom>
          <a:effectLst>
            <a:softEdge rad="3429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8078">
            <a:off x="8487243" y="5426518"/>
            <a:ext cx="3613668" cy="106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97874" y="345770"/>
            <a:ext cx="9632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За консультацией возможно обращаться по телефону: 8(4212) 32-98-47;</a:t>
            </a:r>
          </a:p>
          <a:p>
            <a:pPr algn="ctr"/>
            <a:r>
              <a:rPr lang="ru-RU" sz="2400" dirty="0" smtClean="0"/>
              <a:t>8 (4212) 40-22-37.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2" y="1603057"/>
            <a:ext cx="10717619" cy="392125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1164566" y="4727275"/>
            <a:ext cx="4114800" cy="3364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4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11572" y="625582"/>
            <a:ext cx="816580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Mangal" panose="02040503050203030202" pitchFamily="18" charset="0"/>
              </a:rPr>
              <a:t>Управление</a:t>
            </a:r>
            <a:endParaRPr lang="en-US" altLang="ru-RU" sz="2800" b="1" i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Mangal" panose="02040503050203030202" pitchFamily="18" charset="0"/>
              </a:rPr>
              <a:t> </a:t>
            </a:r>
            <a:r>
              <a:rPr lang="ru-RU" altLang="ru-RU" sz="28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Mangal" panose="02040503050203030202" pitchFamily="18" charset="0"/>
              </a:rPr>
              <a:t>Губернатора и Правительства </a:t>
            </a:r>
            <a:r>
              <a:rPr lang="ru-RU" altLang="ru-RU" sz="28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Mangal" panose="02040503050203030202" pitchFamily="18" charset="0"/>
              </a:rPr>
              <a:t>края</a:t>
            </a:r>
            <a:endParaRPr lang="en-US" altLang="ru-RU" sz="2800" b="1" i="1" dirty="0" smtClean="0">
              <a:solidFill>
                <a:schemeClr val="tx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Lucida Sans Unicode" panose="020B0602030504020204" pitchFamily="34" charset="0"/>
              <a:cs typeface="Mangal" panose="02040503050203030202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800" b="1" i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Mangal" panose="02040503050203030202" pitchFamily="18" charset="0"/>
              </a:rPr>
              <a:t>по </a:t>
            </a:r>
            <a:r>
              <a:rPr lang="ru-RU" altLang="ru-RU" sz="2800" b="1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Lucida Sans Unicode" panose="020B0602030504020204" pitchFamily="34" charset="0"/>
                <a:cs typeface="Mangal" panose="02040503050203030202" pitchFamily="18" charset="0"/>
              </a:rPr>
              <a:t>противодействию коррупции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73036" y="4808439"/>
            <a:ext cx="3845925" cy="4664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chemeClr val="tx1">
                    <a:lumMod val="95000"/>
                  </a:schemeClr>
                </a:solidFill>
                <a:ea typeface="Lucida Sans Unicode" panose="020B0602030504020204" pitchFamily="34" charset="0"/>
                <a:cs typeface="Mangal" panose="02040503050203030202" pitchFamily="18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3975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27" y="287559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4628" y="124441"/>
            <a:ext cx="10227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u="sng" strike="noStrike" baseline="0" dirty="0" smtClean="0">
                <a:cs typeface="Times New Roman" panose="02020603050405020304" pitchFamily="18" charset="0"/>
              </a:rPr>
              <a:t>КОРРУПЦИЯ С ТОЧКИ ЗРЕНИЯ РОССИЙСКОГО</a:t>
            </a:r>
            <a:r>
              <a:rPr lang="ru-RU" sz="2000" b="1" i="0" u="sng" strike="noStrike" dirty="0" smtClean="0">
                <a:cs typeface="Times New Roman" panose="02020603050405020304" pitchFamily="18" charset="0"/>
              </a:rPr>
              <a:t> </a:t>
            </a:r>
            <a:r>
              <a:rPr lang="ru-RU" sz="2000" b="1" i="0" u="sng" strike="noStrike" baseline="0" dirty="0" smtClean="0">
                <a:cs typeface="Times New Roman" panose="02020603050405020304" pitchFamily="18" charset="0"/>
              </a:rPr>
              <a:t>ЗАКОНОДАТЕЛЬСТВА</a:t>
            </a:r>
            <a:endParaRPr lang="ru-RU" sz="2000" b="1" u="sng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14860" y="484949"/>
            <a:ext cx="10283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u="none" strike="noStrike" baseline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Федеральный закон "О противодействии коррупции"                     от 25.12.2008 N 273-ФЗ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4860" y="1230012"/>
            <a:ext cx="8271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0" i="0" u="none" strike="noStrike" baseline="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b="0" i="0" u="none" strike="noStrike" baseline="0" dirty="0" smtClean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Коррупция –это:</a:t>
            </a:r>
          </a:p>
          <a:p>
            <a:endParaRPr lang="ru-RU" sz="800" b="0" i="0" u="none" strike="noStrike" baseline="0" dirty="0" smtClean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5037" y="1727422"/>
            <a:ext cx="109446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800" b="0" i="0" u="none" strike="noStrike" baseline="0" dirty="0" smtClean="0">
              <a:solidFill>
                <a:srgbClr val="000000"/>
              </a:solidFill>
            </a:endParaRPr>
          </a:p>
          <a:p>
            <a:endParaRPr lang="ru-RU" sz="800" b="0" i="0" u="none" strike="noStrike" baseline="0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smtClean="0">
                <a:cs typeface="Times New Roman" panose="02020603050405020304" pitchFamily="18" charset="0"/>
              </a:rPr>
              <a:t>злоупотребление служебным положением,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smtClean="0">
                <a:cs typeface="Times New Roman" panose="02020603050405020304" pitchFamily="18" charset="0"/>
              </a:rPr>
              <a:t>дача взятки, получение взятки,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smtClean="0">
                <a:cs typeface="Times New Roman" panose="02020603050405020304" pitchFamily="18" charset="0"/>
              </a:rPr>
              <a:t>злоупотребление полномочиями,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smtClean="0">
                <a:cs typeface="Times New Roman" panose="02020603050405020304" pitchFamily="18" charset="0"/>
              </a:rPr>
              <a:t>коммерческий подкуп,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cs typeface="Times New Roman" panose="02020603050405020304" pitchFamily="18" charset="0"/>
              </a:rPr>
              <a:t> </a:t>
            </a:r>
            <a:r>
              <a:rPr lang="ru-RU" sz="2400" b="0" i="0" u="none" strike="noStrike" baseline="0" dirty="0" smtClean="0">
                <a:cs typeface="Times New Roman" panose="02020603050405020304" pitchFamily="18" charset="0"/>
              </a:rPr>
              <a:t>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0" i="0" u="none" strike="noStrike" baseline="0" dirty="0" smtClean="0">
                <a:cs typeface="Times New Roman" panose="02020603050405020304" pitchFamily="18" charset="0"/>
              </a:rPr>
              <a:t>либо все вышеперечисленное в интересах юридического лица.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686" y="950303"/>
            <a:ext cx="2935164" cy="2373923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16933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33927" y="336881"/>
            <a:ext cx="99534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/>
              <a:t>В соответствии со ст. 13 Федерального закона «О противодействии коррупции», за совершение коррупционных правонарушений виновные физические лица могут быть привлечены к 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ответственности</a:t>
            </a:r>
            <a:r>
              <a:rPr lang="ru-RU" dirty="0" smtClean="0"/>
              <a:t>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35607"/>
              </p:ext>
            </p:extLst>
          </p:nvPr>
        </p:nvGraphicFramePr>
        <p:xfrm>
          <a:off x="494676" y="1469035"/>
          <a:ext cx="8192124" cy="4836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5837"/>
                <a:gridCol w="4796287"/>
              </a:tblGrid>
              <a:tr h="558173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Виды ответственности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Физические лица</a:t>
                      </a:r>
                    </a:p>
                    <a:p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</a:tr>
              <a:tr h="11057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Уголовно-правовая 	</a:t>
                      </a:r>
                    </a:p>
                    <a:p>
                      <a:endParaRPr lang="ru-RU" b="1" dirty="0"/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Clr>
                          <a:schemeClr val="tx1"/>
                        </a:buClr>
                        <a:buFont typeface="Wingdings" pitchFamily="2" charset="2"/>
                        <a:buNone/>
                      </a:pPr>
                      <a:endParaRPr lang="ru-RU" dirty="0"/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</a:tr>
              <a:tr h="111639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Административная</a:t>
                      </a:r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</a:tr>
              <a:tr h="11057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Гражданско-правовая	</a:t>
                      </a:r>
                    </a:p>
                    <a:p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</a:tr>
              <a:tr h="868977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Дисциплинарная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4F7921">
                        <a:alpha val="49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78" y="5531300"/>
            <a:ext cx="888520" cy="70736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090" y="2106616"/>
            <a:ext cx="983409" cy="98340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98" y="3235206"/>
            <a:ext cx="9810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014" y="4343461"/>
            <a:ext cx="981075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" name="Рисунок 20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611" y="1940942"/>
            <a:ext cx="3650411" cy="405441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24241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083633" y="389744"/>
            <a:ext cx="9308892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Правовые основания ответственности за коррупционные правонарушения:</a:t>
            </a:r>
            <a:endParaRPr lang="ru-RU" sz="240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4480" y="1603946"/>
            <a:ext cx="10523094" cy="2419124"/>
          </a:xfrm>
          <a:prstGeom prst="rect">
            <a:avLst/>
          </a:prstGeom>
          <a:solidFill>
            <a:srgbClr val="92D050">
              <a:alpha val="57000"/>
            </a:srgbClr>
          </a:solidFill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b="1" dirty="0" smtClean="0">
                <a:ln w="50800"/>
                <a:cs typeface="Times New Roman" pitchFamily="18" charset="0"/>
              </a:rPr>
              <a:t> 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dirty="0" smtClean="0">
                <a:ln w="50800"/>
                <a:cs typeface="Times New Roman" pitchFamily="18" charset="0"/>
              </a:rPr>
              <a:t>Федеральный закон от 25.12.2008 № 273-ФЗ </a:t>
            </a:r>
            <a:br>
              <a:rPr lang="ru-RU" sz="2400" dirty="0" smtClean="0">
                <a:ln w="50800"/>
                <a:cs typeface="Times New Roman" pitchFamily="18" charset="0"/>
              </a:rPr>
            </a:br>
            <a:r>
              <a:rPr lang="ru-RU" sz="2400" dirty="0" smtClean="0">
                <a:ln w="50800"/>
                <a:cs typeface="Times New Roman" pitchFamily="18" charset="0"/>
              </a:rPr>
              <a:t>«О противодействии коррупции»;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ln w="50800"/>
                <a:cs typeface="Times New Roman" pitchFamily="18" charset="0"/>
              </a:rPr>
              <a:t>  Федеральный закон от 27.07.2004 № 79-ФЗ « О государственной гражданской службе Российской Федерации»;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ln w="50800"/>
                <a:cs typeface="Times New Roman" pitchFamily="18" charset="0"/>
              </a:rPr>
              <a:t>   Кодекс РФ об административных правонарушениях;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ln w="50800"/>
                <a:cs typeface="Times New Roman" pitchFamily="18" charset="0"/>
              </a:rPr>
              <a:t>   Уголовный кодекс РФ;</a:t>
            </a:r>
          </a:p>
          <a:p>
            <a:pPr algn="just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ru-RU" sz="2400" dirty="0" smtClean="0">
                <a:ln w="50800"/>
                <a:cs typeface="Times New Roman" pitchFamily="18" charset="0"/>
              </a:rPr>
              <a:t>   Гражданский кодекс РФ.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385" y="3942271"/>
            <a:ext cx="5727940" cy="2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1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4734" y="1663910"/>
            <a:ext cx="11362543" cy="28931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400" dirty="0">
                <a:ln w="50800"/>
              </a:rPr>
              <a:t>1</a:t>
            </a:r>
            <a:r>
              <a:rPr lang="ru-RU" sz="1400" dirty="0" smtClean="0">
                <a:ln w="50800"/>
              </a:rPr>
              <a:t>) ст. 201 УК РФ – злоупотребление полномочиями;</a:t>
            </a:r>
          </a:p>
          <a:p>
            <a:r>
              <a:rPr lang="ru-RU" sz="1400" dirty="0" smtClean="0">
                <a:ln w="50800"/>
              </a:rPr>
              <a:t>2) ст. 204 УК РФ – коммерческий подкуп;</a:t>
            </a:r>
          </a:p>
          <a:p>
            <a:r>
              <a:rPr lang="ru-RU" sz="1400" dirty="0" smtClean="0">
                <a:ln w="50800"/>
              </a:rPr>
              <a:t>3) ст. 285 УК РФ – злоупотребление должностными полномочиями;</a:t>
            </a:r>
          </a:p>
          <a:p>
            <a:r>
              <a:rPr lang="ru-RU" sz="1400" dirty="0" smtClean="0">
                <a:ln w="50800"/>
              </a:rPr>
              <a:t>4) ст. 290 УК РФ – дача взятки;</a:t>
            </a:r>
          </a:p>
          <a:p>
            <a:r>
              <a:rPr lang="ru-RU" sz="1400" dirty="0" smtClean="0">
                <a:ln w="50800"/>
              </a:rPr>
              <a:t>5). ст. 291 УК РФ – получение взятки; </a:t>
            </a:r>
          </a:p>
          <a:p>
            <a:r>
              <a:rPr lang="ru-RU" sz="1400" dirty="0" smtClean="0">
                <a:ln w="50800"/>
              </a:rPr>
              <a:t>6) ст. 291.1. Посредничество во взяточничестве;</a:t>
            </a:r>
          </a:p>
          <a:p>
            <a:r>
              <a:rPr lang="ru-RU" sz="1400" dirty="0" smtClean="0">
                <a:ln w="50800"/>
              </a:rPr>
              <a:t>7) ч.ч. 3, 4 ст. 159 УК РФ – мошенничество;</a:t>
            </a:r>
          </a:p>
          <a:p>
            <a:r>
              <a:rPr lang="ru-RU" sz="1400" dirty="0" smtClean="0">
                <a:ln w="50800"/>
              </a:rPr>
              <a:t>8) ч.ч. 3, 4 ст. 160 УК РФ – присвоение или растрата;</a:t>
            </a:r>
          </a:p>
          <a:p>
            <a:r>
              <a:rPr lang="ru-RU" sz="1400" dirty="0" smtClean="0">
                <a:ln w="50800"/>
              </a:rPr>
              <a:t>9) ст. 285 УК РФ – нецелевое расходование бюджетных средств;</a:t>
            </a:r>
          </a:p>
          <a:p>
            <a:r>
              <a:rPr lang="ru-RU" sz="1400" dirty="0" smtClean="0">
                <a:ln w="50800"/>
              </a:rPr>
              <a:t>10) ст. 289 УК РФ – незаконное участие в предпринимательской деятельности;</a:t>
            </a:r>
          </a:p>
          <a:p>
            <a:r>
              <a:rPr lang="ru-RU" sz="1400" dirty="0" smtClean="0">
                <a:ln w="50800"/>
              </a:rPr>
              <a:t>11) ст. 170 УК РФ – регистрация незаконных сделок с землей;</a:t>
            </a:r>
          </a:p>
          <a:p>
            <a:r>
              <a:rPr lang="ru-RU" sz="1400" dirty="0" smtClean="0">
                <a:ln w="50800"/>
              </a:rPr>
              <a:t>12) п. «б» ч. 3, ч. 4 ст. 188 УК РФ – контрабанда, совершенная с</a:t>
            </a:r>
          </a:p>
          <a:p>
            <a:r>
              <a:rPr lang="ru-RU" sz="1400" dirty="0" smtClean="0">
                <a:ln w="50800"/>
              </a:rPr>
              <a:t>использованием должностным лицом своего служебного положения;</a:t>
            </a:r>
            <a:endParaRPr lang="ru-RU" sz="1400" dirty="0">
              <a:ln w="5080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2941" y="419007"/>
            <a:ext cx="1113905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cap="none" spc="0" dirty="0" smtClean="0">
                <a:ln w="50800"/>
                <a:effectLst/>
              </a:rPr>
              <a:t>Коррупционные преступления:</a:t>
            </a:r>
            <a:endParaRPr lang="ru-RU" b="1" cap="none" spc="0" dirty="0">
              <a:ln w="50800"/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88958" y="760194"/>
            <a:ext cx="9878518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</a:rPr>
              <a:t>Перечень </a:t>
            </a:r>
            <a:r>
              <a:rPr lang="ru-RU" b="1" i="1" dirty="0" smtClean="0">
                <a:ln w="50800"/>
              </a:rPr>
              <a:t>преступлений</a:t>
            </a:r>
            <a:r>
              <a:rPr lang="ru-RU" b="1" dirty="0" smtClean="0">
                <a:ln w="50800"/>
              </a:rPr>
              <a:t>  </a:t>
            </a:r>
            <a:r>
              <a:rPr lang="ru-RU" b="1" i="1" dirty="0" smtClean="0">
                <a:ln w="50800"/>
              </a:rPr>
              <a:t>коррупционной направленности  (№ 23)</a:t>
            </a:r>
            <a:r>
              <a:rPr lang="ru-RU" b="1" dirty="0" smtClean="0">
                <a:ln w="50800"/>
              </a:rPr>
              <a:t>, впервые утвержден Указанием Генеральной прокуратуры РФ и МВД России в апреле                 2010 г. и  постоянно обновляется.</a:t>
            </a:r>
            <a:endParaRPr lang="ru-RU" b="1" dirty="0">
              <a:ln w="5080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9692" y="4706194"/>
            <a:ext cx="117223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Общие критерии отнесения противоправных деяний к преступлениям коррупционной направленности: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4832" y="5247515"/>
            <a:ext cx="116473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b="1" dirty="0" smtClean="0"/>
              <a:t>  </a:t>
            </a:r>
            <a:r>
              <a:rPr lang="ru-RU" sz="1400" dirty="0" smtClean="0"/>
              <a:t>наличие надлежащих субъектов уголовно наказуемого деяния (примечания к ст. 285, 201 УК РФ);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dirty="0" smtClean="0"/>
              <a:t>  связь деяния со служебным положением субъекта, отступлением от его прямых прав и обязанностей;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dirty="0" smtClean="0"/>
              <a:t>  обязательное наличие у субъекта корыстного мотива (деяние должно быть связано с получением имущественных прав и выгод для себя или для третьих лиц); 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400" dirty="0" smtClean="0"/>
              <a:t> совершение преступления только с прямым умыслом.</a:t>
            </a:r>
          </a:p>
        </p:txBody>
      </p:sp>
    </p:spTree>
    <p:extLst>
      <p:ext uri="{BB962C8B-B14F-4D97-AF65-F5344CB8AC3E}">
        <p14:creationId xmlns:p14="http://schemas.microsoft.com/office/powerpoint/2010/main" val="424241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92702" y="41337"/>
            <a:ext cx="93251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Ответственность за коррупционные </a:t>
            </a:r>
            <a:r>
              <a:rPr lang="ru-RU" b="1" dirty="0" smtClean="0"/>
              <a:t>административные</a:t>
            </a:r>
            <a:r>
              <a:rPr lang="en-US" b="1" dirty="0" smtClean="0"/>
              <a:t> </a:t>
            </a:r>
            <a:r>
              <a:rPr lang="ru-RU" b="1" dirty="0" smtClean="0"/>
              <a:t>правонарушения предусмотрена в</a:t>
            </a:r>
            <a:r>
              <a:rPr lang="en-US" b="1" dirty="0" smtClean="0"/>
              <a:t> </a:t>
            </a:r>
            <a:r>
              <a:rPr lang="ru-RU" b="1" dirty="0" smtClean="0"/>
              <a:t>Кодексе </a:t>
            </a:r>
            <a:r>
              <a:rPr lang="ru-RU" b="1" dirty="0"/>
              <a:t>Российской Федерации об административных</a:t>
            </a:r>
          </a:p>
          <a:p>
            <a:pPr algn="ctr"/>
            <a:r>
              <a:rPr lang="ru-RU" b="1" dirty="0" smtClean="0"/>
              <a:t>Правонарушениях: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4331" y="964667"/>
            <a:ext cx="10441895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just"/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часть 1 статьи  2.1. КоАП РФ:</a:t>
            </a:r>
          </a:p>
          <a:p>
            <a:pPr algn="just"/>
            <a:r>
              <a:rPr lang="ru-RU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Административным правонарушением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 </a:t>
            </a:r>
            <a:r>
              <a:rPr lang="ru-RU" spc="150" dirty="0" smtClean="0">
                <a:ln w="11430"/>
                <a:solidFill>
                  <a:srgbClr val="F8F8F8"/>
                </a:solidFill>
              </a:rPr>
              <a:t>признается противоправное, виновное действие (бездействие) физического или юридического лица, за которое настоящим Кодексом об или законами субъектов Российской Федерации об административных правонарушениях установлена административная ответственность.</a:t>
            </a:r>
            <a:endParaRPr lang="ru-RU" spc="150" dirty="0">
              <a:ln w="11430"/>
              <a:solidFill>
                <a:srgbClr val="F8F8F8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5235" y="2644801"/>
            <a:ext cx="11984966" cy="4031873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статья </a:t>
            </a:r>
            <a:r>
              <a:rPr lang="ru-RU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4.5. КоАП </a:t>
            </a:r>
            <a:r>
              <a:rPr lang="ru-RU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РФ:</a:t>
            </a:r>
            <a:endParaRPr lang="ru-RU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just"/>
            <a:r>
              <a:rPr lang="ru-RU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</a:t>
            </a:r>
            <a:r>
              <a:rPr lang="ru-RU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авность </a:t>
            </a:r>
            <a:r>
              <a:rPr lang="ru-RU" b="1" spc="150" dirty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привлечения к </a:t>
            </a:r>
            <a:r>
              <a:rPr lang="ru-RU" b="1" spc="150" dirty="0" smtClean="0">
                <a:ln w="11430"/>
                <a:solidFill>
                  <a:schemeClr val="bg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административной ответственности:</a:t>
            </a:r>
          </a:p>
          <a:p>
            <a:pPr algn="just">
              <a:lnSpc>
                <a:spcPts val="2160"/>
              </a:lnSpc>
            </a:pP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1. </a:t>
            </a: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Постановление по делу об административном правонарушении</a:t>
            </a:r>
          </a:p>
          <a:p>
            <a:pPr algn="just">
              <a:lnSpc>
                <a:spcPts val="2160"/>
              </a:lnSpc>
            </a:pP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не может быть вынесено по истечении двух месяцев (по делу</a:t>
            </a:r>
          </a:p>
          <a:p>
            <a:pPr algn="just">
              <a:lnSpc>
                <a:spcPts val="2160"/>
              </a:lnSpc>
            </a:pP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об административном правонарушении, рассматриваемому</a:t>
            </a:r>
          </a:p>
          <a:p>
            <a:pPr algn="just">
              <a:lnSpc>
                <a:spcPts val="2160"/>
              </a:lnSpc>
            </a:pP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судьей, - по истечении трех месяцев) со дня совершения</a:t>
            </a:r>
          </a:p>
          <a:p>
            <a:pPr algn="just">
              <a:lnSpc>
                <a:spcPts val="2160"/>
              </a:lnSpc>
            </a:pP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административного правонарушения, за нарушение</a:t>
            </a:r>
          </a:p>
          <a:p>
            <a:pPr algn="just">
              <a:lnSpc>
                <a:spcPts val="2160"/>
              </a:lnSpc>
            </a:pP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законодательства</a:t>
            </a: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Российской Федерации ….</a:t>
            </a:r>
          </a:p>
          <a:p>
            <a:pPr algn="just">
              <a:lnSpc>
                <a:spcPts val="2160"/>
              </a:lnSpc>
            </a:pP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 противодействии коррупции - </a:t>
            </a:r>
            <a:r>
              <a:rPr lang="ru-RU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по истечении шести</a:t>
            </a:r>
          </a:p>
          <a:p>
            <a:pPr algn="just">
              <a:lnSpc>
                <a:spcPts val="2160"/>
              </a:lnSpc>
            </a:pPr>
            <a:r>
              <a:rPr lang="ru-RU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лет со дня совершения административного</a:t>
            </a:r>
          </a:p>
          <a:p>
            <a:pPr algn="just">
              <a:lnSpc>
                <a:spcPts val="2160"/>
              </a:lnSpc>
            </a:pPr>
            <a:r>
              <a:rPr lang="ru-RU" b="1" spc="150" dirty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правонарушения</a:t>
            </a: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pPr algn="just">
              <a:lnSpc>
                <a:spcPts val="2160"/>
              </a:lnSpc>
            </a:pP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2.  </a:t>
            </a: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При длящемся административном правонарушении сроки,</a:t>
            </a:r>
          </a:p>
          <a:p>
            <a:pPr algn="just">
              <a:lnSpc>
                <a:spcPts val="2160"/>
              </a:lnSpc>
            </a:pP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предусмотренные частью 1 настоящей статьи, начинают</a:t>
            </a:r>
          </a:p>
          <a:p>
            <a:pPr algn="just">
              <a:lnSpc>
                <a:spcPts val="2160"/>
              </a:lnSpc>
            </a:pPr>
            <a:r>
              <a:rPr lang="ru-RU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Исчисляться со дня обнаружения административного правонарушения</a:t>
            </a:r>
            <a:r>
              <a:rPr lang="ru-RU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656" y="3737854"/>
            <a:ext cx="2438400" cy="2499044"/>
          </a:xfrm>
          <a:prstGeom prst="rect">
            <a:avLst/>
          </a:prstGeom>
          <a:effectLst>
            <a:softEdge rad="330200"/>
          </a:effectLst>
        </p:spPr>
      </p:pic>
    </p:spTree>
    <p:extLst>
      <p:ext uri="{BB962C8B-B14F-4D97-AF65-F5344CB8AC3E}">
        <p14:creationId xmlns:p14="http://schemas.microsoft.com/office/powerpoint/2010/main" val="27099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Прямоугольник 61"/>
          <p:cNvSpPr/>
          <p:nvPr/>
        </p:nvSpPr>
        <p:spPr>
          <a:xfrm>
            <a:off x="1543987" y="0"/>
            <a:ext cx="10253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Кодекс РФ об административных правонарушениях предусматривает ответственность за нарушения норм, установленных в целях предупреждения коррупции:</a:t>
            </a:r>
            <a:endParaRPr lang="ru-RU" dirty="0"/>
          </a:p>
        </p:txBody>
      </p:sp>
      <p:sp>
        <p:nvSpPr>
          <p:cNvPr id="63" name="Rectangle 2"/>
          <p:cNvSpPr txBox="1">
            <a:spLocks noChangeArrowheads="1"/>
          </p:cNvSpPr>
          <p:nvPr/>
        </p:nvSpPr>
        <p:spPr>
          <a:xfrm>
            <a:off x="1229193" y="3662691"/>
            <a:ext cx="10777927" cy="4196675"/>
          </a:xfrm>
          <a:prstGeom prst="rect">
            <a:avLst/>
          </a:prstGeom>
        </p:spPr>
        <p:txBody>
          <a:bodyPr/>
          <a:lstStyle/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ст. 5.45 (Использование преимуществ должностного или служебного положения в период избирательной кампании, кампании референдума);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ч. 1, 4 ст. 14.35 (Нарушение законодательства о государственном кадастровом учете недвижимого имущества и кадастровой деятельности);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ст. 14.9 (Ограничение конкуренции органами власти, органами местного самоуправления);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ст. 15.14 (Нецелевое использование бюджетных средств и средств государственных внебюджетных фондов);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ст. 15.21 (Использование служебной информации на рынке ценных бумаг);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ст. 19.28 (Незаконное вознаграждение от имени юридического лица);</a:t>
            </a:r>
          </a:p>
          <a:p>
            <a:pPr marR="0" lvl="0" algn="l" defTabSz="4572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ст. 19.29 (Незаконное привлечение к трудовой деятельности государственного служащего (бывшего государственного служащего)).</a:t>
            </a:r>
          </a:p>
        </p:txBody>
      </p:sp>
      <p:sp>
        <p:nvSpPr>
          <p:cNvPr id="65" name="Rectangle 3"/>
          <p:cNvSpPr txBox="1">
            <a:spLocks noChangeArrowheads="1"/>
          </p:cNvSpPr>
          <p:nvPr/>
        </p:nvSpPr>
        <p:spPr>
          <a:xfrm>
            <a:off x="1234190" y="824459"/>
            <a:ext cx="10957810" cy="3231266"/>
          </a:xfrm>
          <a:prstGeom prst="rect">
            <a:avLst/>
          </a:prstGeom>
        </p:spPr>
        <p:txBody>
          <a:bodyPr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ст. 5.16 (Подкуп избирателей, участников референдума либо осуществление в период избирательной кампании, кампании референдума благотворительной деятельности с нарушением законодательства о выборах и референдумах);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ст. 5.18 (Незаконное использование денежных средств при финансировании избирательной кампании кандидата, избирательного объединения, деятельности инициативной группы по проведению референдума, иной группы участников референдума); 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ст. 5.19 (Использование незаконной материальной поддержки при финансировании избирательной кампании, кампании референдума);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C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ст. 5.20 (Незаконное финансирование избирательной кампании, кампании референдума, оказание запрещенной законом материальной поддержки, связанные с проведением выборов, референдума выполнение работ, оказание услуг, реализация товаров бесплатно или по необоснованно заниженным (завышенным) расценкам);</a:t>
            </a:r>
          </a:p>
        </p:txBody>
      </p:sp>
    </p:spTree>
    <p:extLst>
      <p:ext uri="{BB962C8B-B14F-4D97-AF65-F5344CB8AC3E}">
        <p14:creationId xmlns:p14="http://schemas.microsoft.com/office/powerpoint/2010/main" val="270994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1" y="41337"/>
            <a:ext cx="1173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2662" y="1481200"/>
            <a:ext cx="1179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6460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28799" y="36649"/>
            <a:ext cx="100126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Уведомление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склонении к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совершению коррупционных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правонарушений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соответствии со статьей 9 Федерального закона от 25.12.2008 № 273 – ФЗ «О противодействии коррупции» </a:t>
            </a:r>
            <a:endParaRPr lang="ru-RU" sz="1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69290" y="1388853"/>
            <a:ext cx="5503653" cy="974785"/>
          </a:xfrm>
          <a:prstGeom prst="rect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1919"/>
                </a:solidFill>
              </a:rPr>
              <a:t>Государственные гражданские, служащие обязаны</a:t>
            </a:r>
            <a:r>
              <a:rPr lang="en-US" b="1" dirty="0" smtClean="0">
                <a:solidFill>
                  <a:srgbClr val="FF1919"/>
                </a:solidFill>
              </a:rPr>
              <a:t> </a:t>
            </a:r>
            <a:r>
              <a:rPr lang="en-US" sz="1400" dirty="0" smtClean="0">
                <a:solidFill>
                  <a:srgbClr val="FF1919"/>
                </a:solidFill>
              </a:rPr>
              <a:t>(</a:t>
            </a:r>
            <a:r>
              <a:rPr lang="ru-RU" sz="1400" dirty="0" smtClean="0">
                <a:solidFill>
                  <a:srgbClr val="FF1919"/>
                </a:solidFill>
              </a:rPr>
              <a:t>должностная, служебная обязанность)</a:t>
            </a:r>
            <a:r>
              <a:rPr lang="ru-RU" b="1" dirty="0" smtClean="0">
                <a:solidFill>
                  <a:srgbClr val="FF1919"/>
                </a:solidFill>
              </a:rPr>
              <a:t>:</a:t>
            </a:r>
            <a:endParaRPr lang="ru-RU" b="1" dirty="0">
              <a:solidFill>
                <a:srgbClr val="FF1919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999331" y="2363638"/>
            <a:ext cx="565030" cy="48307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44196" y="2915728"/>
            <a:ext cx="4353842" cy="1061049"/>
          </a:xfrm>
          <a:prstGeom prst="rect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у</a:t>
            </a:r>
            <a:r>
              <a:rPr lang="ru-RU" sz="1400" dirty="0" smtClean="0">
                <a:solidFill>
                  <a:schemeClr val="bg1"/>
                </a:solidFill>
              </a:rPr>
              <a:t>ведомлять обо всех случаях обращения к нему каких-</a:t>
            </a:r>
            <a:r>
              <a:rPr lang="ru-RU" sz="1400" dirty="0">
                <a:solidFill>
                  <a:schemeClr val="bg1"/>
                </a:solidFill>
              </a:rPr>
              <a:t>л</a:t>
            </a:r>
            <a:r>
              <a:rPr lang="ru-RU" sz="1400" dirty="0" smtClean="0">
                <a:solidFill>
                  <a:schemeClr val="bg1"/>
                </a:solidFill>
              </a:rPr>
              <a:t>ибо лиц в целях склонения его к совершению коррупционных правонарушений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295290" y="4796287"/>
            <a:ext cx="1017917" cy="4054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>
            <a:off x="3295291" y="5285117"/>
            <a:ext cx="1017917" cy="4054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3295291" y="5794075"/>
            <a:ext cx="1017917" cy="405442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49639" y="4511615"/>
            <a:ext cx="3614468" cy="487393"/>
          </a:xfrm>
          <a:prstGeom prst="rect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п</a:t>
            </a:r>
            <a:r>
              <a:rPr lang="ru-RU" sz="1400" dirty="0" smtClean="0">
                <a:solidFill>
                  <a:schemeClr val="bg1"/>
                </a:solidFill>
              </a:rPr>
              <a:t>редставителя нанимателя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49639" y="5185914"/>
            <a:ext cx="3614468" cy="497457"/>
          </a:xfrm>
          <a:prstGeom prst="rect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о</a:t>
            </a:r>
            <a:r>
              <a:rPr lang="ru-RU" sz="1400" dirty="0" smtClean="0">
                <a:solidFill>
                  <a:schemeClr val="bg1"/>
                </a:solidFill>
              </a:rPr>
              <a:t>рганы прокуратуры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49639" y="5805577"/>
            <a:ext cx="3614468" cy="543464"/>
          </a:xfrm>
          <a:prstGeom prst="rect">
            <a:avLst/>
          </a:prstGeom>
          <a:solidFill>
            <a:srgbClr val="DEF1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д</a:t>
            </a:r>
            <a:r>
              <a:rPr lang="ru-RU" sz="1400" dirty="0" smtClean="0">
                <a:solidFill>
                  <a:schemeClr val="bg1"/>
                </a:solidFill>
              </a:rPr>
              <a:t>ругие государственные органы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53" y="4464171"/>
            <a:ext cx="2438400" cy="2438400"/>
          </a:xfrm>
          <a:prstGeom prst="rect">
            <a:avLst/>
          </a:prstGeom>
          <a:effectLst>
            <a:softEdge rad="4953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805" y="1557067"/>
            <a:ext cx="3303284" cy="4976690"/>
          </a:xfrm>
          <a:prstGeom prst="rect">
            <a:avLst/>
          </a:prstGeom>
          <a:effectLst>
            <a:softEdge rad="520700"/>
          </a:effectLst>
        </p:spPr>
      </p:pic>
      <p:sp>
        <p:nvSpPr>
          <p:cNvPr id="4" name="TextBox 3"/>
          <p:cNvSpPr txBox="1"/>
          <p:nvPr/>
        </p:nvSpPr>
        <p:spPr>
          <a:xfrm>
            <a:off x="0" y="2064329"/>
            <a:ext cx="36575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Дополнительно необходимо изучить: </a:t>
            </a:r>
            <a:r>
              <a:rPr lang="ru-RU" sz="1400" b="1" dirty="0" smtClean="0">
                <a:solidFill>
                  <a:srgbClr val="FF0000"/>
                </a:solidFill>
              </a:rPr>
              <a:t>информацию  Минтруда России от 04.03.2013  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«Обзор рекомендаций по осуществлению комплекса организационных, разъяснительных и иных  иных мер по недопущению должностными лицами поведения, которое может восприниматься окружающими как обещание дачи взятки или предложение дачи взятки либо как согласие принять взятку или как просьба о даче взятки»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479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0"/>
                            </p:stCondLst>
                            <p:childTnLst>
                              <p:par>
                                <p:cTn id="8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9" grpId="0" animBg="1"/>
      <p:bldP spid="22" grpId="0" animBg="1"/>
      <p:bldP spid="23" grpId="0" animBg="1"/>
      <p:bldP spid="20" grpId="0" animBg="1"/>
      <p:bldP spid="24" grpId="0" animBg="1"/>
      <p:bldP spid="25" grpId="0" animBg="1"/>
      <p:bldP spid="4" grpId="0"/>
    </p:bldLst>
  </p:timing>
</p:sld>
</file>

<file path=ppt/theme/theme1.xml><?xml version="1.0" encoding="utf-8"?>
<a:theme xmlns:a="http://schemas.openxmlformats.org/drawingml/2006/main" name="Сектор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TM02900771[[fn=Сектор]]</Template>
  <TotalTime>7687</TotalTime>
  <Words>3246</Words>
  <Application>Microsoft Office PowerPoint</Application>
  <PresentationFormat>Произвольный</PresentationFormat>
  <Paragraphs>297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Правительство Хабаровского края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РЕАЛИЗАЦИИ МЕР АНТИКОРРУПЦИОННОЙ ПОЛИТИКИ ПРЕДПРИЯТИЯМИ И ОРГАНИЗАЦИЯМИ НЕГОСУДАРСТВЕННОГО СЕКОРА, ИНДИВИДУАЛЬНЫМИ ПРЕДПРИНИМАТЕЛЯМИ»</dc:title>
  <dc:creator>Самков Андрей Анатольевич</dc:creator>
  <cp:lastModifiedBy>Приходько Елена Владимировна</cp:lastModifiedBy>
  <cp:revision>342</cp:revision>
  <cp:lastPrinted>2023-07-12T07:38:01Z</cp:lastPrinted>
  <dcterms:created xsi:type="dcterms:W3CDTF">2020-09-09T23:54:05Z</dcterms:created>
  <dcterms:modified xsi:type="dcterms:W3CDTF">2023-07-13T04:48:29Z</dcterms:modified>
</cp:coreProperties>
</file>