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258" r:id="rId4"/>
    <p:sldId id="264" r:id="rId5"/>
    <p:sldId id="263" r:id="rId6"/>
    <p:sldId id="272" r:id="rId7"/>
    <p:sldId id="259" r:id="rId8"/>
    <p:sldId id="261" r:id="rId9"/>
    <p:sldId id="262" r:id="rId10"/>
    <p:sldId id="266" r:id="rId11"/>
    <p:sldId id="274" r:id="rId12"/>
    <p:sldId id="277" r:id="rId13"/>
    <p:sldId id="278" r:id="rId14"/>
    <p:sldId id="276" r:id="rId15"/>
    <p:sldId id="267" r:id="rId16"/>
    <p:sldId id="273" r:id="rId17"/>
    <p:sldId id="265" r:id="rId18"/>
    <p:sldId id="270" r:id="rId19"/>
    <p:sldId id="271" r:id="rId20"/>
    <p:sldId id="268" r:id="rId21"/>
    <p:sldId id="275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D6FB7-4D19-4128-B718-0450961BDF6C}" type="doc">
      <dgm:prSet loTypeId="urn:microsoft.com/office/officeart/2005/8/layout/gear1" loCatId="cycle" qsTypeId="urn:microsoft.com/office/officeart/2005/8/quickstyle/3d6" qsCatId="3D" csTypeId="urn:microsoft.com/office/officeart/2005/8/colors/accent1_2" csCatId="accent1" phldr="1"/>
      <dgm:spPr/>
    </dgm:pt>
    <dgm:pt modelId="{8EEC63B9-A633-4688-8CE5-95F895434B38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Предотвращение коррупционных правонарушений, фактическое снижение риска негативных последствий для компании</a:t>
          </a:r>
          <a:endParaRPr lang="ru-RU" sz="1400" dirty="0">
            <a:solidFill>
              <a:schemeClr val="tx1"/>
            </a:solidFill>
          </a:endParaRPr>
        </a:p>
      </dgm:t>
    </dgm:pt>
    <dgm:pt modelId="{0DA84DE9-3A83-424C-9E3F-17F7359C14C9}" type="parTrans" cxnId="{9F1FCBD7-A90B-46CD-ADD7-EB1CE9B01C2D}">
      <dgm:prSet/>
      <dgm:spPr/>
      <dgm:t>
        <a:bodyPr/>
        <a:lstStyle/>
        <a:p>
          <a:endParaRPr lang="ru-RU"/>
        </a:p>
      </dgm:t>
    </dgm:pt>
    <dgm:pt modelId="{461D2737-5F4B-4811-A181-2CDB89F840AE}" type="sibTrans" cxnId="{9F1FCBD7-A90B-46CD-ADD7-EB1CE9B01C2D}">
      <dgm:prSet/>
      <dgm:spPr/>
      <dgm:t>
        <a:bodyPr/>
        <a:lstStyle/>
        <a:p>
          <a:endParaRPr lang="ru-RU"/>
        </a:p>
      </dgm:t>
    </dgm:pt>
    <dgm:pt modelId="{7DD77173-4E41-45FE-BB8F-5C935C1A52A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Смягчение или отсутствие ответственности за коррупционные правонарушения совершенные сотрудниками компании</a:t>
          </a:r>
          <a:endParaRPr lang="ru-RU" sz="1200" dirty="0">
            <a:solidFill>
              <a:schemeClr val="tx1"/>
            </a:solidFill>
          </a:endParaRPr>
        </a:p>
      </dgm:t>
    </dgm:pt>
    <dgm:pt modelId="{4C30404C-8557-46BD-8E3F-2C107DB25456}" type="parTrans" cxnId="{0CE80DC3-8695-4245-9A3C-E44FFF923DCE}">
      <dgm:prSet/>
      <dgm:spPr/>
      <dgm:t>
        <a:bodyPr/>
        <a:lstStyle/>
        <a:p>
          <a:endParaRPr lang="ru-RU"/>
        </a:p>
      </dgm:t>
    </dgm:pt>
    <dgm:pt modelId="{C38786E6-F88F-41F4-9491-0E40B04A165E}" type="sibTrans" cxnId="{0CE80DC3-8695-4245-9A3C-E44FFF923DCE}">
      <dgm:prSet/>
      <dgm:spPr/>
      <dgm:t>
        <a:bodyPr/>
        <a:lstStyle/>
        <a:p>
          <a:endParaRPr lang="ru-RU"/>
        </a:p>
      </dgm:t>
    </dgm:pt>
    <dgm:pt modelId="{E281976A-0AA9-4B0A-AFDE-7989D84DC118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Рыночные преимущества: рост репутации и </a:t>
          </a:r>
          <a:r>
            <a:rPr lang="ru-RU" sz="1200" dirty="0" err="1" smtClean="0">
              <a:solidFill>
                <a:schemeClr val="tx1"/>
              </a:solidFill>
            </a:rPr>
            <a:t>goodwill</a:t>
          </a:r>
          <a:r>
            <a:rPr lang="ru-RU" sz="1200" dirty="0" smtClean="0">
              <a:solidFill>
                <a:schemeClr val="tx1"/>
              </a:solidFill>
            </a:rPr>
            <a:t> компании, упрощение процедур антикоррупционной  проверки(банки, тендеры, крупные компании</a:t>
          </a:r>
          <a:r>
            <a:rPr lang="ru-RU" sz="1200" dirty="0" smtClean="0"/>
            <a:t>)</a:t>
          </a:r>
          <a:endParaRPr lang="ru-RU" sz="1200" dirty="0"/>
        </a:p>
      </dgm:t>
    </dgm:pt>
    <dgm:pt modelId="{69B82393-FE20-4319-A80D-E0109D3A36F2}" type="parTrans" cxnId="{D852B7BD-D592-4BF0-8456-54C62A5A4713}">
      <dgm:prSet/>
      <dgm:spPr/>
      <dgm:t>
        <a:bodyPr/>
        <a:lstStyle/>
        <a:p>
          <a:endParaRPr lang="ru-RU"/>
        </a:p>
      </dgm:t>
    </dgm:pt>
    <dgm:pt modelId="{37A2FAF2-F785-414A-B285-96583CD253F3}" type="sibTrans" cxnId="{D852B7BD-D592-4BF0-8456-54C62A5A4713}">
      <dgm:prSet/>
      <dgm:spPr/>
      <dgm:t>
        <a:bodyPr/>
        <a:lstStyle/>
        <a:p>
          <a:endParaRPr lang="ru-RU"/>
        </a:p>
      </dgm:t>
    </dgm:pt>
    <dgm:pt modelId="{E05C55A9-05EB-444E-92EE-31AD045DA1A2}" type="pres">
      <dgm:prSet presAssocID="{E60D6FB7-4D19-4128-B718-0450961BDF6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F5E877F-66D0-4029-BF8D-DD30058E7AFB}" type="pres">
      <dgm:prSet presAssocID="{8EEC63B9-A633-4688-8CE5-95F895434B38}" presName="gear1" presStyleLbl="node1" presStyleIdx="0" presStyleCnt="3" custLinFactNeighborX="-52" custLinFactNeighborY="3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4499C-F99A-4B18-97EF-DBF845BA160C}" type="pres">
      <dgm:prSet presAssocID="{8EEC63B9-A633-4688-8CE5-95F895434B38}" presName="gear1srcNode" presStyleLbl="node1" presStyleIdx="0" presStyleCnt="3"/>
      <dgm:spPr/>
      <dgm:t>
        <a:bodyPr/>
        <a:lstStyle/>
        <a:p>
          <a:endParaRPr lang="ru-RU"/>
        </a:p>
      </dgm:t>
    </dgm:pt>
    <dgm:pt modelId="{E4CC6E62-114E-4FBC-8CB4-F420E83CFDEF}" type="pres">
      <dgm:prSet presAssocID="{8EEC63B9-A633-4688-8CE5-95F895434B38}" presName="gear1dstNode" presStyleLbl="node1" presStyleIdx="0" presStyleCnt="3"/>
      <dgm:spPr/>
      <dgm:t>
        <a:bodyPr/>
        <a:lstStyle/>
        <a:p>
          <a:endParaRPr lang="ru-RU"/>
        </a:p>
      </dgm:t>
    </dgm:pt>
    <dgm:pt modelId="{225E5B84-FC05-41D4-BD33-A3EF1837810F}" type="pres">
      <dgm:prSet presAssocID="{7DD77173-4E41-45FE-BB8F-5C935C1A52A1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56317-FD21-422D-9609-30605A4684C3}" type="pres">
      <dgm:prSet presAssocID="{7DD77173-4E41-45FE-BB8F-5C935C1A52A1}" presName="gear2srcNode" presStyleLbl="node1" presStyleIdx="1" presStyleCnt="3"/>
      <dgm:spPr/>
      <dgm:t>
        <a:bodyPr/>
        <a:lstStyle/>
        <a:p>
          <a:endParaRPr lang="ru-RU"/>
        </a:p>
      </dgm:t>
    </dgm:pt>
    <dgm:pt modelId="{8E68D082-3313-4A7C-99AC-BB222C5F9AF5}" type="pres">
      <dgm:prSet presAssocID="{7DD77173-4E41-45FE-BB8F-5C935C1A52A1}" presName="gear2dstNode" presStyleLbl="node1" presStyleIdx="1" presStyleCnt="3"/>
      <dgm:spPr/>
      <dgm:t>
        <a:bodyPr/>
        <a:lstStyle/>
        <a:p>
          <a:endParaRPr lang="ru-RU"/>
        </a:p>
      </dgm:t>
    </dgm:pt>
    <dgm:pt modelId="{FF362103-533C-4B8F-B3CF-B7493DFF88F0}" type="pres">
      <dgm:prSet presAssocID="{E281976A-0AA9-4B0A-AFDE-7989D84DC118}" presName="gear3" presStyleLbl="node1" presStyleIdx="2" presStyleCnt="3" custLinFactNeighborX="7011" custLinFactNeighborY="813"/>
      <dgm:spPr/>
      <dgm:t>
        <a:bodyPr/>
        <a:lstStyle/>
        <a:p>
          <a:endParaRPr lang="ru-RU"/>
        </a:p>
      </dgm:t>
    </dgm:pt>
    <dgm:pt modelId="{E3A5D810-C635-43AC-8865-6BAE974A6A44}" type="pres">
      <dgm:prSet presAssocID="{E281976A-0AA9-4B0A-AFDE-7989D84DC11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82E1B-8E7D-4DBA-AE27-D8D7ABBBCA31}" type="pres">
      <dgm:prSet presAssocID="{E281976A-0AA9-4B0A-AFDE-7989D84DC118}" presName="gear3srcNode" presStyleLbl="node1" presStyleIdx="2" presStyleCnt="3"/>
      <dgm:spPr/>
      <dgm:t>
        <a:bodyPr/>
        <a:lstStyle/>
        <a:p>
          <a:endParaRPr lang="ru-RU"/>
        </a:p>
      </dgm:t>
    </dgm:pt>
    <dgm:pt modelId="{36A0EB83-1B54-4A98-A24A-0A6FA782FBD8}" type="pres">
      <dgm:prSet presAssocID="{E281976A-0AA9-4B0A-AFDE-7989D84DC118}" presName="gear3dstNode" presStyleLbl="node1" presStyleIdx="2" presStyleCnt="3"/>
      <dgm:spPr/>
      <dgm:t>
        <a:bodyPr/>
        <a:lstStyle/>
        <a:p>
          <a:endParaRPr lang="ru-RU"/>
        </a:p>
      </dgm:t>
    </dgm:pt>
    <dgm:pt modelId="{2530A89D-148E-4F1F-B2C9-8C5222F11CFA}" type="pres">
      <dgm:prSet presAssocID="{461D2737-5F4B-4811-A181-2CDB89F840AE}" presName="connector1" presStyleLbl="sibTrans2D1" presStyleIdx="0" presStyleCnt="3" custLinFactNeighborX="-6060" custLinFactNeighborY="826"/>
      <dgm:spPr/>
      <dgm:t>
        <a:bodyPr/>
        <a:lstStyle/>
        <a:p>
          <a:endParaRPr lang="ru-RU"/>
        </a:p>
      </dgm:t>
    </dgm:pt>
    <dgm:pt modelId="{FF376647-33CF-4905-B1A4-5C0A51869904}" type="pres">
      <dgm:prSet presAssocID="{C38786E6-F88F-41F4-9491-0E40B04A165E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8981E84E-0D09-4B67-990B-38703253AF4F}" type="pres">
      <dgm:prSet presAssocID="{37A2FAF2-F785-414A-B285-96583CD253F3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818BEFC-C261-4C1C-8011-500645340EEF}" type="presOf" srcId="{7DD77173-4E41-45FE-BB8F-5C935C1A52A1}" destId="{225E5B84-FC05-41D4-BD33-A3EF1837810F}" srcOrd="0" destOrd="0" presId="urn:microsoft.com/office/officeart/2005/8/layout/gear1"/>
    <dgm:cxn modelId="{A8D30F96-6BED-43EF-8EAB-6CDE25097F35}" type="presOf" srcId="{E281976A-0AA9-4B0A-AFDE-7989D84DC118}" destId="{FF362103-533C-4B8F-B3CF-B7493DFF88F0}" srcOrd="0" destOrd="0" presId="urn:microsoft.com/office/officeart/2005/8/layout/gear1"/>
    <dgm:cxn modelId="{F429FA40-CF27-4B57-B89B-E8F1E0F37351}" type="presOf" srcId="{E281976A-0AA9-4B0A-AFDE-7989D84DC118}" destId="{4DC82E1B-8E7D-4DBA-AE27-D8D7ABBBCA31}" srcOrd="2" destOrd="0" presId="urn:microsoft.com/office/officeart/2005/8/layout/gear1"/>
    <dgm:cxn modelId="{0CE80DC3-8695-4245-9A3C-E44FFF923DCE}" srcId="{E60D6FB7-4D19-4128-B718-0450961BDF6C}" destId="{7DD77173-4E41-45FE-BB8F-5C935C1A52A1}" srcOrd="1" destOrd="0" parTransId="{4C30404C-8557-46BD-8E3F-2C107DB25456}" sibTransId="{C38786E6-F88F-41F4-9491-0E40B04A165E}"/>
    <dgm:cxn modelId="{D852B7BD-D592-4BF0-8456-54C62A5A4713}" srcId="{E60D6FB7-4D19-4128-B718-0450961BDF6C}" destId="{E281976A-0AA9-4B0A-AFDE-7989D84DC118}" srcOrd="2" destOrd="0" parTransId="{69B82393-FE20-4319-A80D-E0109D3A36F2}" sibTransId="{37A2FAF2-F785-414A-B285-96583CD253F3}"/>
    <dgm:cxn modelId="{392C0606-C1CA-472F-AEE9-38833FE573E8}" type="presOf" srcId="{461D2737-5F4B-4811-A181-2CDB89F840AE}" destId="{2530A89D-148E-4F1F-B2C9-8C5222F11CFA}" srcOrd="0" destOrd="0" presId="urn:microsoft.com/office/officeart/2005/8/layout/gear1"/>
    <dgm:cxn modelId="{C042468E-A491-40A8-8C65-6449C0C5E053}" type="presOf" srcId="{E281976A-0AA9-4B0A-AFDE-7989D84DC118}" destId="{E3A5D810-C635-43AC-8865-6BAE974A6A44}" srcOrd="1" destOrd="0" presId="urn:microsoft.com/office/officeart/2005/8/layout/gear1"/>
    <dgm:cxn modelId="{37D6735E-518E-4632-B40A-AFB428537284}" type="presOf" srcId="{E281976A-0AA9-4B0A-AFDE-7989D84DC118}" destId="{36A0EB83-1B54-4A98-A24A-0A6FA782FBD8}" srcOrd="3" destOrd="0" presId="urn:microsoft.com/office/officeart/2005/8/layout/gear1"/>
    <dgm:cxn modelId="{B9BB1415-43B4-4DDF-94C8-06F3A57D0979}" type="presOf" srcId="{C38786E6-F88F-41F4-9491-0E40B04A165E}" destId="{FF376647-33CF-4905-B1A4-5C0A51869904}" srcOrd="0" destOrd="0" presId="urn:microsoft.com/office/officeart/2005/8/layout/gear1"/>
    <dgm:cxn modelId="{F0F18453-A3B8-44FA-9CB7-9614A3B41662}" type="presOf" srcId="{7DD77173-4E41-45FE-BB8F-5C935C1A52A1}" destId="{8E68D082-3313-4A7C-99AC-BB222C5F9AF5}" srcOrd="2" destOrd="0" presId="urn:microsoft.com/office/officeart/2005/8/layout/gear1"/>
    <dgm:cxn modelId="{A84D8FE4-3F14-458C-95E0-753927B29A3C}" type="presOf" srcId="{37A2FAF2-F785-414A-B285-96583CD253F3}" destId="{8981E84E-0D09-4B67-990B-38703253AF4F}" srcOrd="0" destOrd="0" presId="urn:microsoft.com/office/officeart/2005/8/layout/gear1"/>
    <dgm:cxn modelId="{68CB5229-C7B7-40D6-B6ED-50E6D4CFBEF3}" type="presOf" srcId="{E60D6FB7-4D19-4128-B718-0450961BDF6C}" destId="{E05C55A9-05EB-444E-92EE-31AD045DA1A2}" srcOrd="0" destOrd="0" presId="urn:microsoft.com/office/officeart/2005/8/layout/gear1"/>
    <dgm:cxn modelId="{BC79016A-5E90-4611-8132-F6C57205751E}" type="presOf" srcId="{7DD77173-4E41-45FE-BB8F-5C935C1A52A1}" destId="{C9756317-FD21-422D-9609-30605A4684C3}" srcOrd="1" destOrd="0" presId="urn:microsoft.com/office/officeart/2005/8/layout/gear1"/>
    <dgm:cxn modelId="{2DBCBC13-656B-4F69-B6D0-1C947AE3AB20}" type="presOf" srcId="{8EEC63B9-A633-4688-8CE5-95F895434B38}" destId="{E4CC6E62-114E-4FBC-8CB4-F420E83CFDEF}" srcOrd="2" destOrd="0" presId="urn:microsoft.com/office/officeart/2005/8/layout/gear1"/>
    <dgm:cxn modelId="{C999231B-F227-4FD7-A11C-771656A95FF4}" type="presOf" srcId="{8EEC63B9-A633-4688-8CE5-95F895434B38}" destId="{FF5E877F-66D0-4029-BF8D-DD30058E7AFB}" srcOrd="0" destOrd="0" presId="urn:microsoft.com/office/officeart/2005/8/layout/gear1"/>
    <dgm:cxn modelId="{595231DA-0032-44A1-9A8D-3F76EAA8D0C3}" type="presOf" srcId="{8EEC63B9-A633-4688-8CE5-95F895434B38}" destId="{C604499C-F99A-4B18-97EF-DBF845BA160C}" srcOrd="1" destOrd="0" presId="urn:microsoft.com/office/officeart/2005/8/layout/gear1"/>
    <dgm:cxn modelId="{9F1FCBD7-A90B-46CD-ADD7-EB1CE9B01C2D}" srcId="{E60D6FB7-4D19-4128-B718-0450961BDF6C}" destId="{8EEC63B9-A633-4688-8CE5-95F895434B38}" srcOrd="0" destOrd="0" parTransId="{0DA84DE9-3A83-424C-9E3F-17F7359C14C9}" sibTransId="{461D2737-5F4B-4811-A181-2CDB89F840AE}"/>
    <dgm:cxn modelId="{C0FD4146-3B5F-4089-BA0B-700F974D166A}" type="presParOf" srcId="{E05C55A9-05EB-444E-92EE-31AD045DA1A2}" destId="{FF5E877F-66D0-4029-BF8D-DD30058E7AFB}" srcOrd="0" destOrd="0" presId="urn:microsoft.com/office/officeart/2005/8/layout/gear1"/>
    <dgm:cxn modelId="{B0D3E2CE-2F58-43DC-9F49-D84DCFE0DABA}" type="presParOf" srcId="{E05C55A9-05EB-444E-92EE-31AD045DA1A2}" destId="{C604499C-F99A-4B18-97EF-DBF845BA160C}" srcOrd="1" destOrd="0" presId="urn:microsoft.com/office/officeart/2005/8/layout/gear1"/>
    <dgm:cxn modelId="{B5AD9FA3-F9FC-45D6-845F-DDD2F7BE928C}" type="presParOf" srcId="{E05C55A9-05EB-444E-92EE-31AD045DA1A2}" destId="{E4CC6E62-114E-4FBC-8CB4-F420E83CFDEF}" srcOrd="2" destOrd="0" presId="urn:microsoft.com/office/officeart/2005/8/layout/gear1"/>
    <dgm:cxn modelId="{33A22CAB-9F3E-4432-BBA2-77C2DFDED354}" type="presParOf" srcId="{E05C55A9-05EB-444E-92EE-31AD045DA1A2}" destId="{225E5B84-FC05-41D4-BD33-A3EF1837810F}" srcOrd="3" destOrd="0" presId="urn:microsoft.com/office/officeart/2005/8/layout/gear1"/>
    <dgm:cxn modelId="{DBE8295E-5F47-4BC5-B849-CC88F7B407D7}" type="presParOf" srcId="{E05C55A9-05EB-444E-92EE-31AD045DA1A2}" destId="{C9756317-FD21-422D-9609-30605A4684C3}" srcOrd="4" destOrd="0" presId="urn:microsoft.com/office/officeart/2005/8/layout/gear1"/>
    <dgm:cxn modelId="{2158D0EC-FDE0-49CB-B6F0-E48D53927ADF}" type="presParOf" srcId="{E05C55A9-05EB-444E-92EE-31AD045DA1A2}" destId="{8E68D082-3313-4A7C-99AC-BB222C5F9AF5}" srcOrd="5" destOrd="0" presId="urn:microsoft.com/office/officeart/2005/8/layout/gear1"/>
    <dgm:cxn modelId="{DACBF642-A547-4993-AF9D-FCEA4C9388F5}" type="presParOf" srcId="{E05C55A9-05EB-444E-92EE-31AD045DA1A2}" destId="{FF362103-533C-4B8F-B3CF-B7493DFF88F0}" srcOrd="6" destOrd="0" presId="urn:microsoft.com/office/officeart/2005/8/layout/gear1"/>
    <dgm:cxn modelId="{4940B189-4B44-4750-943F-661455CD48AC}" type="presParOf" srcId="{E05C55A9-05EB-444E-92EE-31AD045DA1A2}" destId="{E3A5D810-C635-43AC-8865-6BAE974A6A44}" srcOrd="7" destOrd="0" presId="urn:microsoft.com/office/officeart/2005/8/layout/gear1"/>
    <dgm:cxn modelId="{61F3831D-7768-45BF-9552-1096BCD1C0AC}" type="presParOf" srcId="{E05C55A9-05EB-444E-92EE-31AD045DA1A2}" destId="{4DC82E1B-8E7D-4DBA-AE27-D8D7ABBBCA31}" srcOrd="8" destOrd="0" presId="urn:microsoft.com/office/officeart/2005/8/layout/gear1"/>
    <dgm:cxn modelId="{0FDFF1D2-9D85-4E5C-B00D-76A45C374877}" type="presParOf" srcId="{E05C55A9-05EB-444E-92EE-31AD045DA1A2}" destId="{36A0EB83-1B54-4A98-A24A-0A6FA782FBD8}" srcOrd="9" destOrd="0" presId="urn:microsoft.com/office/officeart/2005/8/layout/gear1"/>
    <dgm:cxn modelId="{E478453F-8C0F-4811-B14E-582AAF166AA0}" type="presParOf" srcId="{E05C55A9-05EB-444E-92EE-31AD045DA1A2}" destId="{2530A89D-148E-4F1F-B2C9-8C5222F11CFA}" srcOrd="10" destOrd="0" presId="urn:microsoft.com/office/officeart/2005/8/layout/gear1"/>
    <dgm:cxn modelId="{9812D5C8-57F3-41B7-8CEE-915E4AC67C2F}" type="presParOf" srcId="{E05C55A9-05EB-444E-92EE-31AD045DA1A2}" destId="{FF376647-33CF-4905-B1A4-5C0A51869904}" srcOrd="11" destOrd="0" presId="urn:microsoft.com/office/officeart/2005/8/layout/gear1"/>
    <dgm:cxn modelId="{1A7FFF9B-7190-4AD8-942A-3FAF4BD00EC9}" type="presParOf" srcId="{E05C55A9-05EB-444E-92EE-31AD045DA1A2}" destId="{8981E84E-0D09-4B67-990B-38703253AF4F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F98FA-8120-42E9-AE37-06D809C9F9FE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CE9E8D-8E07-4B21-BD30-04FCF5C6B13B}">
      <dgm:prSet phldrT="[Текст]" custT="1"/>
      <dgm:spPr>
        <a:solidFill>
          <a:schemeClr val="tx1">
            <a:alpha val="45000"/>
          </a:schemeClr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bg1"/>
              </a:solidFill>
            </a:rPr>
            <a:t>Формальное </a:t>
          </a:r>
          <a:r>
            <a:rPr lang="ru-RU" sz="1400" b="1" smtClean="0">
              <a:solidFill>
                <a:schemeClr val="bg1"/>
              </a:solidFill>
            </a:rPr>
            <a:t>выполнений требований </a:t>
          </a:r>
          <a:r>
            <a:rPr lang="ru-RU" sz="1400" b="1" dirty="0" smtClean="0">
              <a:solidFill>
                <a:schemeClr val="bg1"/>
              </a:solidFill>
            </a:rPr>
            <a:t>антикоррупционного законодательства, отсутствие контроля за их реализацией</a:t>
          </a:r>
          <a:endParaRPr lang="ru-RU" sz="1400" b="1" dirty="0">
            <a:solidFill>
              <a:schemeClr val="bg1"/>
            </a:solidFill>
          </a:endParaRPr>
        </a:p>
      </dgm:t>
    </dgm:pt>
    <dgm:pt modelId="{9470FEC5-78CA-4BDA-A2C6-015B68B4AE9E}" type="parTrans" cxnId="{898E153A-FD31-42D0-9220-65A3525A513C}">
      <dgm:prSet/>
      <dgm:spPr/>
      <dgm:t>
        <a:bodyPr/>
        <a:lstStyle/>
        <a:p>
          <a:endParaRPr lang="ru-RU"/>
        </a:p>
      </dgm:t>
    </dgm:pt>
    <dgm:pt modelId="{8A3AC47A-FB7F-433B-8FC4-DAED1B865EEB}" type="sibTrans" cxnId="{898E153A-FD31-42D0-9220-65A3525A513C}">
      <dgm:prSet/>
      <dgm:spPr/>
      <dgm:t>
        <a:bodyPr/>
        <a:lstStyle/>
        <a:p>
          <a:endParaRPr lang="ru-RU"/>
        </a:p>
      </dgm:t>
    </dgm:pt>
    <dgm:pt modelId="{22C7059D-1BE7-4E5C-A25A-AA25DA83CA8D}">
      <dgm:prSet phldrT="[Текст]" custT="1"/>
      <dgm:spPr>
        <a:solidFill>
          <a:srgbClr val="00B0F0">
            <a:alpha val="56000"/>
          </a:srgb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</a:rPr>
            <a:t>Отсутствие должного взаимодействия с правоохранительными органами</a:t>
          </a:r>
          <a:endParaRPr lang="ru-RU" sz="1400" b="1" dirty="0">
            <a:solidFill>
              <a:schemeClr val="bg1"/>
            </a:solidFill>
          </a:endParaRPr>
        </a:p>
      </dgm:t>
    </dgm:pt>
    <dgm:pt modelId="{87951737-7896-43CA-8281-9B952304A213}" type="parTrans" cxnId="{8E1726D6-2C55-4164-A699-AEADA22A3C07}">
      <dgm:prSet/>
      <dgm:spPr/>
      <dgm:t>
        <a:bodyPr/>
        <a:lstStyle/>
        <a:p>
          <a:endParaRPr lang="ru-RU"/>
        </a:p>
      </dgm:t>
    </dgm:pt>
    <dgm:pt modelId="{30C10858-C791-42EE-B94A-481CA4FB274D}" type="sibTrans" cxnId="{8E1726D6-2C55-4164-A699-AEADA22A3C0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6159A8D-C89E-4E6A-B22D-CE7158E64539}">
      <dgm:prSet phldrT="[Текст]" custT="1"/>
      <dgm:spPr>
        <a:solidFill>
          <a:srgbClr val="92D050">
            <a:alpha val="47000"/>
          </a:srgbClr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bg1"/>
              </a:solidFill>
            </a:rPr>
            <a:t>Нарушения, связанные с непринятием мер по предотвращению и урегулированию конфликта интересов</a:t>
          </a:r>
          <a:endParaRPr lang="ru-RU" sz="1400" b="1" dirty="0">
            <a:solidFill>
              <a:schemeClr val="bg1"/>
            </a:solidFill>
          </a:endParaRPr>
        </a:p>
      </dgm:t>
    </dgm:pt>
    <dgm:pt modelId="{308E5CC4-29E9-428D-9315-32B907F52271}" type="parTrans" cxnId="{75BCE46E-3B10-4C68-A5EB-ACB34B6DECC4}">
      <dgm:prSet/>
      <dgm:spPr/>
      <dgm:t>
        <a:bodyPr/>
        <a:lstStyle/>
        <a:p>
          <a:endParaRPr lang="ru-RU"/>
        </a:p>
      </dgm:t>
    </dgm:pt>
    <dgm:pt modelId="{C8B79D67-8C51-4125-8E7C-880DEF7308A2}" type="sibTrans" cxnId="{75BCE46E-3B10-4C68-A5EB-ACB34B6DECC4}">
      <dgm:prSet/>
      <dgm:spPr/>
      <dgm:t>
        <a:bodyPr/>
        <a:lstStyle/>
        <a:p>
          <a:endParaRPr lang="ru-RU"/>
        </a:p>
      </dgm:t>
    </dgm:pt>
    <dgm:pt modelId="{3E7E3156-6F36-4C4A-B274-660552EF2FDB}">
      <dgm:prSet phldrT="[Текст]" custT="1"/>
      <dgm:spPr>
        <a:solidFill>
          <a:srgbClr val="00B0F0">
            <a:alpha val="41000"/>
          </a:srgbClr>
        </a:solidFill>
      </dgm:spPr>
      <dgm:t>
        <a:bodyPr/>
        <a:lstStyle/>
        <a:p>
          <a:pPr algn="l"/>
          <a:endParaRPr lang="ru-RU" sz="1400" dirty="0" smtClean="0"/>
        </a:p>
        <a:p>
          <a:pPr algn="ctr"/>
          <a:r>
            <a:rPr lang="ru-RU" sz="1400" b="1" dirty="0" smtClean="0">
              <a:solidFill>
                <a:schemeClr val="bg1"/>
              </a:solidFill>
            </a:rPr>
            <a:t>Несоблюдение требований закона при трудоустройстве в организацию бывших государственных  (муниципальных) служащих</a:t>
          </a:r>
        </a:p>
        <a:p>
          <a:pPr algn="ctr"/>
          <a:endParaRPr lang="ru-RU" sz="1400" dirty="0"/>
        </a:p>
      </dgm:t>
    </dgm:pt>
    <dgm:pt modelId="{55BBC611-A16F-4D60-99F9-A1DA23FB3291}" type="parTrans" cxnId="{30DB0295-4D5E-4493-87F3-BD8865089FF1}">
      <dgm:prSet/>
      <dgm:spPr/>
      <dgm:t>
        <a:bodyPr/>
        <a:lstStyle/>
        <a:p>
          <a:endParaRPr lang="ru-RU"/>
        </a:p>
      </dgm:t>
    </dgm:pt>
    <dgm:pt modelId="{274BE0A1-B95E-48CE-AEF0-A7432E90D7F6}" type="sibTrans" cxnId="{30DB0295-4D5E-4493-87F3-BD8865089FF1}">
      <dgm:prSet/>
      <dgm:spPr/>
      <dgm:t>
        <a:bodyPr/>
        <a:lstStyle/>
        <a:p>
          <a:endParaRPr lang="ru-RU"/>
        </a:p>
      </dgm:t>
    </dgm:pt>
    <dgm:pt modelId="{6294AEF8-B796-437D-B54D-7FEE5223FE71}" type="pres">
      <dgm:prSet presAssocID="{2F4F98FA-8120-42E9-AE37-06D809C9F9F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D499D77-E783-4EBF-B4F4-EB40C91A0855}" type="pres">
      <dgm:prSet presAssocID="{2F4F98FA-8120-42E9-AE37-06D809C9F9FE}" presName="Name1" presStyleCnt="0"/>
      <dgm:spPr/>
      <dgm:t>
        <a:bodyPr/>
        <a:lstStyle/>
        <a:p>
          <a:endParaRPr lang="ru-RU"/>
        </a:p>
      </dgm:t>
    </dgm:pt>
    <dgm:pt modelId="{6F93F160-36B8-40B0-A0E2-E08784D4D706}" type="pres">
      <dgm:prSet presAssocID="{2F4F98FA-8120-42E9-AE37-06D809C9F9FE}" presName="cycle" presStyleCnt="0"/>
      <dgm:spPr/>
      <dgm:t>
        <a:bodyPr/>
        <a:lstStyle/>
        <a:p>
          <a:endParaRPr lang="ru-RU"/>
        </a:p>
      </dgm:t>
    </dgm:pt>
    <dgm:pt modelId="{B87C2199-8708-4A46-8FB0-2EDAC1988639}" type="pres">
      <dgm:prSet presAssocID="{2F4F98FA-8120-42E9-AE37-06D809C9F9FE}" presName="srcNode" presStyleLbl="node1" presStyleIdx="0" presStyleCnt="4"/>
      <dgm:spPr/>
      <dgm:t>
        <a:bodyPr/>
        <a:lstStyle/>
        <a:p>
          <a:endParaRPr lang="ru-RU"/>
        </a:p>
      </dgm:t>
    </dgm:pt>
    <dgm:pt modelId="{334ECC7C-B20C-44DA-94B3-6DA06D79A073}" type="pres">
      <dgm:prSet presAssocID="{2F4F98FA-8120-42E9-AE37-06D809C9F9FE}" presName="conn" presStyleLbl="parChTrans1D2" presStyleIdx="0" presStyleCnt="1"/>
      <dgm:spPr/>
      <dgm:t>
        <a:bodyPr/>
        <a:lstStyle/>
        <a:p>
          <a:endParaRPr lang="ru-RU"/>
        </a:p>
      </dgm:t>
    </dgm:pt>
    <dgm:pt modelId="{229A38AA-8C97-4900-B29B-57B978D0A160}" type="pres">
      <dgm:prSet presAssocID="{2F4F98FA-8120-42E9-AE37-06D809C9F9FE}" presName="extraNode" presStyleLbl="node1" presStyleIdx="0" presStyleCnt="4"/>
      <dgm:spPr/>
      <dgm:t>
        <a:bodyPr/>
        <a:lstStyle/>
        <a:p>
          <a:endParaRPr lang="ru-RU"/>
        </a:p>
      </dgm:t>
    </dgm:pt>
    <dgm:pt modelId="{C3899B69-8847-4561-9C20-AC55226BB950}" type="pres">
      <dgm:prSet presAssocID="{2F4F98FA-8120-42E9-AE37-06D809C9F9FE}" presName="dstNode" presStyleLbl="node1" presStyleIdx="0" presStyleCnt="4"/>
      <dgm:spPr/>
      <dgm:t>
        <a:bodyPr/>
        <a:lstStyle/>
        <a:p>
          <a:endParaRPr lang="ru-RU"/>
        </a:p>
      </dgm:t>
    </dgm:pt>
    <dgm:pt modelId="{6CF02219-709D-4477-A42C-6636E56AAF25}" type="pres">
      <dgm:prSet presAssocID="{22C7059D-1BE7-4E5C-A25A-AA25DA83CA8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735CA-009F-4F09-BA9E-304EA5A36DAB}" type="pres">
      <dgm:prSet presAssocID="{22C7059D-1BE7-4E5C-A25A-AA25DA83CA8D}" presName="accent_1" presStyleCnt="0"/>
      <dgm:spPr/>
      <dgm:t>
        <a:bodyPr/>
        <a:lstStyle/>
        <a:p>
          <a:endParaRPr lang="ru-RU"/>
        </a:p>
      </dgm:t>
    </dgm:pt>
    <dgm:pt modelId="{E05FE156-202D-4188-99AC-2F19A34146BD}" type="pres">
      <dgm:prSet presAssocID="{22C7059D-1BE7-4E5C-A25A-AA25DA83CA8D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246B5573-2EEE-48DD-8431-D45757FADD17}" type="pres">
      <dgm:prSet presAssocID="{C6CE9E8D-8E07-4B21-BD30-04FCF5C6B13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FADE7-D62D-4AE6-A840-7BF913E3C0C3}" type="pres">
      <dgm:prSet presAssocID="{C6CE9E8D-8E07-4B21-BD30-04FCF5C6B13B}" presName="accent_2" presStyleCnt="0"/>
      <dgm:spPr/>
      <dgm:t>
        <a:bodyPr/>
        <a:lstStyle/>
        <a:p>
          <a:endParaRPr lang="ru-RU"/>
        </a:p>
      </dgm:t>
    </dgm:pt>
    <dgm:pt modelId="{970572D5-BB63-454D-97CE-B47D1FBFEEB9}" type="pres">
      <dgm:prSet presAssocID="{C6CE9E8D-8E07-4B21-BD30-04FCF5C6B13B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5D6C0399-839C-40E1-8E7C-07F50979EBAF}" type="pres">
      <dgm:prSet presAssocID="{06159A8D-C89E-4E6A-B22D-CE7158E6453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730E4-200F-431E-8BDC-CF55D88FCB74}" type="pres">
      <dgm:prSet presAssocID="{06159A8D-C89E-4E6A-B22D-CE7158E64539}" presName="accent_3" presStyleCnt="0"/>
      <dgm:spPr/>
      <dgm:t>
        <a:bodyPr/>
        <a:lstStyle/>
        <a:p>
          <a:endParaRPr lang="ru-RU"/>
        </a:p>
      </dgm:t>
    </dgm:pt>
    <dgm:pt modelId="{4AE9F58C-7875-42DB-934F-9F55B7BD054B}" type="pres">
      <dgm:prSet presAssocID="{06159A8D-C89E-4E6A-B22D-CE7158E64539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58C7328F-264D-4E49-9DEC-9955A33DE304}" type="pres">
      <dgm:prSet presAssocID="{3E7E3156-6F36-4C4A-B274-660552EF2FD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5EEC38-5958-4F07-AD0A-B9EBD40EDD73}" type="pres">
      <dgm:prSet presAssocID="{3E7E3156-6F36-4C4A-B274-660552EF2FDB}" presName="accent_4" presStyleCnt="0"/>
      <dgm:spPr/>
      <dgm:t>
        <a:bodyPr/>
        <a:lstStyle/>
        <a:p>
          <a:endParaRPr lang="ru-RU"/>
        </a:p>
      </dgm:t>
    </dgm:pt>
    <dgm:pt modelId="{AC2E1246-36FE-41F6-9DA5-33BB8C735275}" type="pres">
      <dgm:prSet presAssocID="{3E7E3156-6F36-4C4A-B274-660552EF2FDB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A8400E2B-0ACC-4D8B-8717-932DF391BD2D}" type="presOf" srcId="{3E7E3156-6F36-4C4A-B274-660552EF2FDB}" destId="{58C7328F-264D-4E49-9DEC-9955A33DE304}" srcOrd="0" destOrd="0" presId="urn:microsoft.com/office/officeart/2008/layout/VerticalCurvedList"/>
    <dgm:cxn modelId="{898E153A-FD31-42D0-9220-65A3525A513C}" srcId="{2F4F98FA-8120-42E9-AE37-06D809C9F9FE}" destId="{C6CE9E8D-8E07-4B21-BD30-04FCF5C6B13B}" srcOrd="1" destOrd="0" parTransId="{9470FEC5-78CA-4BDA-A2C6-015B68B4AE9E}" sibTransId="{8A3AC47A-FB7F-433B-8FC4-DAED1B865EEB}"/>
    <dgm:cxn modelId="{90970D14-9A17-4774-A739-B1670ADE5CA9}" type="presOf" srcId="{06159A8D-C89E-4E6A-B22D-CE7158E64539}" destId="{5D6C0399-839C-40E1-8E7C-07F50979EBAF}" srcOrd="0" destOrd="0" presId="urn:microsoft.com/office/officeart/2008/layout/VerticalCurvedList"/>
    <dgm:cxn modelId="{59B7738E-EEE1-477F-91B0-80CD8057C53D}" type="presOf" srcId="{30C10858-C791-42EE-B94A-481CA4FB274D}" destId="{334ECC7C-B20C-44DA-94B3-6DA06D79A073}" srcOrd="0" destOrd="0" presId="urn:microsoft.com/office/officeart/2008/layout/VerticalCurvedList"/>
    <dgm:cxn modelId="{CEFC0924-378E-4EB6-A64B-CA97282AD7FD}" type="presOf" srcId="{2F4F98FA-8120-42E9-AE37-06D809C9F9FE}" destId="{6294AEF8-B796-437D-B54D-7FEE5223FE71}" srcOrd="0" destOrd="0" presId="urn:microsoft.com/office/officeart/2008/layout/VerticalCurvedList"/>
    <dgm:cxn modelId="{E6B9F977-42EC-42AC-BDBA-0F0A288B437A}" type="presOf" srcId="{22C7059D-1BE7-4E5C-A25A-AA25DA83CA8D}" destId="{6CF02219-709D-4477-A42C-6636E56AAF25}" srcOrd="0" destOrd="0" presId="urn:microsoft.com/office/officeart/2008/layout/VerticalCurvedList"/>
    <dgm:cxn modelId="{75BCE46E-3B10-4C68-A5EB-ACB34B6DECC4}" srcId="{2F4F98FA-8120-42E9-AE37-06D809C9F9FE}" destId="{06159A8D-C89E-4E6A-B22D-CE7158E64539}" srcOrd="2" destOrd="0" parTransId="{308E5CC4-29E9-428D-9315-32B907F52271}" sibTransId="{C8B79D67-8C51-4125-8E7C-880DEF7308A2}"/>
    <dgm:cxn modelId="{9BF24764-0F05-4578-A350-4E3F5459836D}" type="presOf" srcId="{C6CE9E8D-8E07-4B21-BD30-04FCF5C6B13B}" destId="{246B5573-2EEE-48DD-8431-D45757FADD17}" srcOrd="0" destOrd="0" presId="urn:microsoft.com/office/officeart/2008/layout/VerticalCurvedList"/>
    <dgm:cxn modelId="{30DB0295-4D5E-4493-87F3-BD8865089FF1}" srcId="{2F4F98FA-8120-42E9-AE37-06D809C9F9FE}" destId="{3E7E3156-6F36-4C4A-B274-660552EF2FDB}" srcOrd="3" destOrd="0" parTransId="{55BBC611-A16F-4D60-99F9-A1DA23FB3291}" sibTransId="{274BE0A1-B95E-48CE-AEF0-A7432E90D7F6}"/>
    <dgm:cxn modelId="{8E1726D6-2C55-4164-A699-AEADA22A3C07}" srcId="{2F4F98FA-8120-42E9-AE37-06D809C9F9FE}" destId="{22C7059D-1BE7-4E5C-A25A-AA25DA83CA8D}" srcOrd="0" destOrd="0" parTransId="{87951737-7896-43CA-8281-9B952304A213}" sibTransId="{30C10858-C791-42EE-B94A-481CA4FB274D}"/>
    <dgm:cxn modelId="{A07FCAA7-D002-42CD-8D9D-F114D9CC7203}" type="presParOf" srcId="{6294AEF8-B796-437D-B54D-7FEE5223FE71}" destId="{BD499D77-E783-4EBF-B4F4-EB40C91A0855}" srcOrd="0" destOrd="0" presId="urn:microsoft.com/office/officeart/2008/layout/VerticalCurvedList"/>
    <dgm:cxn modelId="{5830A85A-045E-4450-959C-93C9A661CA1E}" type="presParOf" srcId="{BD499D77-E783-4EBF-B4F4-EB40C91A0855}" destId="{6F93F160-36B8-40B0-A0E2-E08784D4D706}" srcOrd="0" destOrd="0" presId="urn:microsoft.com/office/officeart/2008/layout/VerticalCurvedList"/>
    <dgm:cxn modelId="{0ED23BB0-7579-4078-84FD-5CB2314622F2}" type="presParOf" srcId="{6F93F160-36B8-40B0-A0E2-E08784D4D706}" destId="{B87C2199-8708-4A46-8FB0-2EDAC1988639}" srcOrd="0" destOrd="0" presId="urn:microsoft.com/office/officeart/2008/layout/VerticalCurvedList"/>
    <dgm:cxn modelId="{2A015083-2E8C-46E0-A350-47D4F12BFCC4}" type="presParOf" srcId="{6F93F160-36B8-40B0-A0E2-E08784D4D706}" destId="{334ECC7C-B20C-44DA-94B3-6DA06D79A073}" srcOrd="1" destOrd="0" presId="urn:microsoft.com/office/officeart/2008/layout/VerticalCurvedList"/>
    <dgm:cxn modelId="{0524F872-A403-4406-86FD-16C28418B097}" type="presParOf" srcId="{6F93F160-36B8-40B0-A0E2-E08784D4D706}" destId="{229A38AA-8C97-4900-B29B-57B978D0A160}" srcOrd="2" destOrd="0" presId="urn:microsoft.com/office/officeart/2008/layout/VerticalCurvedList"/>
    <dgm:cxn modelId="{0A2996C9-9AD3-4568-A7F0-DD9AEAA8A524}" type="presParOf" srcId="{6F93F160-36B8-40B0-A0E2-E08784D4D706}" destId="{C3899B69-8847-4561-9C20-AC55226BB950}" srcOrd="3" destOrd="0" presId="urn:microsoft.com/office/officeart/2008/layout/VerticalCurvedList"/>
    <dgm:cxn modelId="{1BFB23D2-EC7F-4F74-960D-DBE966C559ED}" type="presParOf" srcId="{BD499D77-E783-4EBF-B4F4-EB40C91A0855}" destId="{6CF02219-709D-4477-A42C-6636E56AAF25}" srcOrd="1" destOrd="0" presId="urn:microsoft.com/office/officeart/2008/layout/VerticalCurvedList"/>
    <dgm:cxn modelId="{9FFA50C7-D2CB-4342-A2D4-8226ADA315CE}" type="presParOf" srcId="{BD499D77-E783-4EBF-B4F4-EB40C91A0855}" destId="{CA5735CA-009F-4F09-BA9E-304EA5A36DAB}" srcOrd="2" destOrd="0" presId="urn:microsoft.com/office/officeart/2008/layout/VerticalCurvedList"/>
    <dgm:cxn modelId="{03841E6D-0F08-427B-B982-010F51378B79}" type="presParOf" srcId="{CA5735CA-009F-4F09-BA9E-304EA5A36DAB}" destId="{E05FE156-202D-4188-99AC-2F19A34146BD}" srcOrd="0" destOrd="0" presId="urn:microsoft.com/office/officeart/2008/layout/VerticalCurvedList"/>
    <dgm:cxn modelId="{7E160860-F7D8-4090-AB10-D57EB7EA4BC9}" type="presParOf" srcId="{BD499D77-E783-4EBF-B4F4-EB40C91A0855}" destId="{246B5573-2EEE-48DD-8431-D45757FADD17}" srcOrd="3" destOrd="0" presId="urn:microsoft.com/office/officeart/2008/layout/VerticalCurvedList"/>
    <dgm:cxn modelId="{182856F0-3DB3-4D17-8E28-AF2F2785EB00}" type="presParOf" srcId="{BD499D77-E783-4EBF-B4F4-EB40C91A0855}" destId="{A5DFADE7-D62D-4AE6-A840-7BF913E3C0C3}" srcOrd="4" destOrd="0" presId="urn:microsoft.com/office/officeart/2008/layout/VerticalCurvedList"/>
    <dgm:cxn modelId="{3BC97358-EFC8-44B6-AA85-75D75C36FF99}" type="presParOf" srcId="{A5DFADE7-D62D-4AE6-A840-7BF913E3C0C3}" destId="{970572D5-BB63-454D-97CE-B47D1FBFEEB9}" srcOrd="0" destOrd="0" presId="urn:microsoft.com/office/officeart/2008/layout/VerticalCurvedList"/>
    <dgm:cxn modelId="{E85F2279-ADDD-4652-9355-12487EDD80C9}" type="presParOf" srcId="{BD499D77-E783-4EBF-B4F4-EB40C91A0855}" destId="{5D6C0399-839C-40E1-8E7C-07F50979EBAF}" srcOrd="5" destOrd="0" presId="urn:microsoft.com/office/officeart/2008/layout/VerticalCurvedList"/>
    <dgm:cxn modelId="{63843343-7CF8-4F74-9C5C-7C2259D4B861}" type="presParOf" srcId="{BD499D77-E783-4EBF-B4F4-EB40C91A0855}" destId="{297730E4-200F-431E-8BDC-CF55D88FCB74}" srcOrd="6" destOrd="0" presId="urn:microsoft.com/office/officeart/2008/layout/VerticalCurvedList"/>
    <dgm:cxn modelId="{8DE3C5C4-F04F-4F7F-966D-7D79F1D338E3}" type="presParOf" srcId="{297730E4-200F-431E-8BDC-CF55D88FCB74}" destId="{4AE9F58C-7875-42DB-934F-9F55B7BD054B}" srcOrd="0" destOrd="0" presId="urn:microsoft.com/office/officeart/2008/layout/VerticalCurvedList"/>
    <dgm:cxn modelId="{E2A10827-87E9-4E28-8DA7-736B3EE719F3}" type="presParOf" srcId="{BD499D77-E783-4EBF-B4F4-EB40C91A0855}" destId="{58C7328F-264D-4E49-9DEC-9955A33DE304}" srcOrd="7" destOrd="0" presId="urn:microsoft.com/office/officeart/2008/layout/VerticalCurvedList"/>
    <dgm:cxn modelId="{5B347C96-060E-4D42-A080-B959756FCE3E}" type="presParOf" srcId="{BD499D77-E783-4EBF-B4F4-EB40C91A0855}" destId="{FC5EEC38-5958-4F07-AD0A-B9EBD40EDD73}" srcOrd="8" destOrd="0" presId="urn:microsoft.com/office/officeart/2008/layout/VerticalCurvedList"/>
    <dgm:cxn modelId="{01057237-B91E-494A-BD2A-5EF8BD96E7D9}" type="presParOf" srcId="{FC5EEC38-5958-4F07-AD0A-B9EBD40EDD73}" destId="{AC2E1246-36FE-41F6-9DA5-33BB8C7352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A15251-B541-492F-8355-7CB6680E7E9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4ABF024-12C4-47E3-B288-C96F177CD9D3}">
      <dgm:prSet phldrT="[Текст]"/>
      <dgm:spPr>
        <a:solidFill>
          <a:srgbClr val="FFFF00">
            <a:alpha val="76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2018 г. судами привлечено к ответственности 3  юридических лица с уплатой штрафа на общую сумму 1 млн. рублей</a:t>
          </a:r>
        </a:p>
        <a:p>
          <a:r>
            <a:rPr lang="ru-RU" dirty="0" smtClean="0">
              <a:solidFill>
                <a:schemeClr val="bg1"/>
              </a:solidFill>
            </a:rPr>
            <a:t> </a:t>
          </a:r>
          <a:endParaRPr lang="ru-RU" dirty="0">
            <a:solidFill>
              <a:schemeClr val="bg1"/>
            </a:solidFill>
          </a:endParaRPr>
        </a:p>
      </dgm:t>
    </dgm:pt>
    <dgm:pt modelId="{5F4D0520-A9BD-4B46-9CD7-5FE912B78290}" type="parTrans" cxnId="{B089EFAF-F4C9-4006-9232-8E86B3876727}">
      <dgm:prSet/>
      <dgm:spPr/>
      <dgm:t>
        <a:bodyPr/>
        <a:lstStyle/>
        <a:p>
          <a:endParaRPr lang="ru-RU"/>
        </a:p>
      </dgm:t>
    </dgm:pt>
    <dgm:pt modelId="{E214A5F9-E62F-4FB7-B05B-FE09E164667B}" type="sibTrans" cxnId="{B089EFAF-F4C9-4006-9232-8E86B3876727}">
      <dgm:prSet/>
      <dgm:spPr/>
      <dgm:t>
        <a:bodyPr/>
        <a:lstStyle/>
        <a:p>
          <a:endParaRPr lang="ru-RU"/>
        </a:p>
      </dgm:t>
    </dgm:pt>
    <dgm:pt modelId="{F0A01A6F-F4D4-485A-B8C7-3E3AFB48E644}">
      <dgm:prSet/>
      <dgm:spPr>
        <a:solidFill>
          <a:srgbClr val="FFFFFF">
            <a:alpha val="63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2019 г. судами привлечено к ответственности 8 юридических лиц с уплатой штрафа на общую сумму 5 млн. рублей</a:t>
          </a:r>
          <a:endParaRPr lang="ru-RU" dirty="0">
            <a:solidFill>
              <a:schemeClr val="tx1"/>
            </a:solidFill>
          </a:endParaRPr>
        </a:p>
      </dgm:t>
    </dgm:pt>
    <dgm:pt modelId="{DFCECEEF-0FD9-4F88-ADC3-EB60C1A7E914}" type="parTrans" cxnId="{6A1CC53E-DBB3-46A7-A449-151ECC2F8115}">
      <dgm:prSet/>
      <dgm:spPr/>
      <dgm:t>
        <a:bodyPr/>
        <a:lstStyle/>
        <a:p>
          <a:endParaRPr lang="ru-RU"/>
        </a:p>
      </dgm:t>
    </dgm:pt>
    <dgm:pt modelId="{2FEA7052-C068-4B9E-8BFF-F4D6297E8108}" type="sibTrans" cxnId="{6A1CC53E-DBB3-46A7-A449-151ECC2F8115}">
      <dgm:prSet/>
      <dgm:spPr/>
      <dgm:t>
        <a:bodyPr/>
        <a:lstStyle/>
        <a:p>
          <a:endParaRPr lang="ru-RU"/>
        </a:p>
      </dgm:t>
    </dgm:pt>
    <dgm:pt modelId="{0FFC54CB-F6CC-4BC1-9B22-31D914682CD7}" type="pres">
      <dgm:prSet presAssocID="{D2A15251-B541-492F-8355-7CB6680E7E93}" presName="CompostProcess" presStyleCnt="0">
        <dgm:presLayoutVars>
          <dgm:dir/>
          <dgm:resizeHandles val="exact"/>
        </dgm:presLayoutVars>
      </dgm:prSet>
      <dgm:spPr/>
    </dgm:pt>
    <dgm:pt modelId="{631678B9-A783-441B-BF7F-74EEF18207FF}" type="pres">
      <dgm:prSet presAssocID="{D2A15251-B541-492F-8355-7CB6680E7E93}" presName="arrow" presStyleLbl="bgShp" presStyleIdx="0" presStyleCnt="1"/>
      <dgm:spPr>
        <a:gradFill rotWithShape="0">
          <a:gsLst>
            <a:gs pos="0">
              <a:srgbClr val="5F9127">
                <a:alpha val="0"/>
                <a:lumMod val="0"/>
              </a:srgbClr>
            </a:gs>
            <a:gs pos="100000">
              <a:srgbClr val="F5EBCD"/>
            </a:gs>
            <a:gs pos="60000">
              <a:srgbClr val="33CAFF"/>
            </a:gs>
            <a:gs pos="100000">
              <a:srgbClr val="FFFFFF"/>
            </a:gs>
          </a:gsLst>
          <a:lin ang="5400000" scaled="0"/>
        </a:gradFill>
      </dgm:spPr>
      <dgm:t>
        <a:bodyPr/>
        <a:lstStyle/>
        <a:p>
          <a:endParaRPr lang="ru-RU"/>
        </a:p>
      </dgm:t>
    </dgm:pt>
    <dgm:pt modelId="{B8246806-8C0F-4698-99E9-6642E6B49F2F}" type="pres">
      <dgm:prSet presAssocID="{D2A15251-B541-492F-8355-7CB6680E7E93}" presName="linearProcess" presStyleCnt="0"/>
      <dgm:spPr/>
    </dgm:pt>
    <dgm:pt modelId="{BDB947A6-B001-44E4-9F7C-A488993D19A1}" type="pres">
      <dgm:prSet presAssocID="{F4ABF024-12C4-47E3-B288-C96F177CD9D3}" presName="textNode" presStyleLbl="node1" presStyleIdx="0" presStyleCnt="2" custLinFactNeighborX="9622" custLinFactNeighborY="4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13DB9-B5F0-4673-88F9-3C9DDC01FFB1}" type="pres">
      <dgm:prSet presAssocID="{E214A5F9-E62F-4FB7-B05B-FE09E164667B}" presName="sibTrans" presStyleCnt="0"/>
      <dgm:spPr/>
    </dgm:pt>
    <dgm:pt modelId="{CC3D773A-B9FD-4E7F-A68A-9D06ABDFD562}" type="pres">
      <dgm:prSet presAssocID="{F0A01A6F-F4D4-485A-B8C7-3E3AFB48E644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04EB9E-199A-4D07-B312-8304B230E186}" type="presOf" srcId="{D2A15251-B541-492F-8355-7CB6680E7E93}" destId="{0FFC54CB-F6CC-4BC1-9B22-31D914682CD7}" srcOrd="0" destOrd="0" presId="urn:microsoft.com/office/officeart/2005/8/layout/hProcess9"/>
    <dgm:cxn modelId="{2E0660D2-38BC-44F9-AAAE-BD7E9C2DA296}" type="presOf" srcId="{F4ABF024-12C4-47E3-B288-C96F177CD9D3}" destId="{BDB947A6-B001-44E4-9F7C-A488993D19A1}" srcOrd="0" destOrd="0" presId="urn:microsoft.com/office/officeart/2005/8/layout/hProcess9"/>
    <dgm:cxn modelId="{6A1CC53E-DBB3-46A7-A449-151ECC2F8115}" srcId="{D2A15251-B541-492F-8355-7CB6680E7E93}" destId="{F0A01A6F-F4D4-485A-B8C7-3E3AFB48E644}" srcOrd="1" destOrd="0" parTransId="{DFCECEEF-0FD9-4F88-ADC3-EB60C1A7E914}" sibTransId="{2FEA7052-C068-4B9E-8BFF-F4D6297E8108}"/>
    <dgm:cxn modelId="{EF48E5E7-9582-428D-B25C-33DEF3F09B57}" type="presOf" srcId="{F0A01A6F-F4D4-485A-B8C7-3E3AFB48E644}" destId="{CC3D773A-B9FD-4E7F-A68A-9D06ABDFD562}" srcOrd="0" destOrd="0" presId="urn:microsoft.com/office/officeart/2005/8/layout/hProcess9"/>
    <dgm:cxn modelId="{B089EFAF-F4C9-4006-9232-8E86B3876727}" srcId="{D2A15251-B541-492F-8355-7CB6680E7E93}" destId="{F4ABF024-12C4-47E3-B288-C96F177CD9D3}" srcOrd="0" destOrd="0" parTransId="{5F4D0520-A9BD-4B46-9CD7-5FE912B78290}" sibTransId="{E214A5F9-E62F-4FB7-B05B-FE09E164667B}"/>
    <dgm:cxn modelId="{E969610C-0377-4EFB-906B-546CEF54A221}" type="presParOf" srcId="{0FFC54CB-F6CC-4BC1-9B22-31D914682CD7}" destId="{631678B9-A783-441B-BF7F-74EEF18207FF}" srcOrd="0" destOrd="0" presId="urn:microsoft.com/office/officeart/2005/8/layout/hProcess9"/>
    <dgm:cxn modelId="{70244072-36C8-4B6E-BFAE-6A1624737E55}" type="presParOf" srcId="{0FFC54CB-F6CC-4BC1-9B22-31D914682CD7}" destId="{B8246806-8C0F-4698-99E9-6642E6B49F2F}" srcOrd="1" destOrd="0" presId="urn:microsoft.com/office/officeart/2005/8/layout/hProcess9"/>
    <dgm:cxn modelId="{D821F36A-A360-4BEC-BED8-FACAB095933F}" type="presParOf" srcId="{B8246806-8C0F-4698-99E9-6642E6B49F2F}" destId="{BDB947A6-B001-44E4-9F7C-A488993D19A1}" srcOrd="0" destOrd="0" presId="urn:microsoft.com/office/officeart/2005/8/layout/hProcess9"/>
    <dgm:cxn modelId="{DA496A41-C271-4554-A69A-6BF0FA89EA2F}" type="presParOf" srcId="{B8246806-8C0F-4698-99E9-6642E6B49F2F}" destId="{51713DB9-B5F0-4673-88F9-3C9DDC01FFB1}" srcOrd="1" destOrd="0" presId="urn:microsoft.com/office/officeart/2005/8/layout/hProcess9"/>
    <dgm:cxn modelId="{4F45E4B1-9182-4F12-8289-18CF3EC58B02}" type="presParOf" srcId="{B8246806-8C0F-4698-99E9-6642E6B49F2F}" destId="{CC3D773A-B9FD-4E7F-A68A-9D06ABDFD56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7AE9A1-08D2-4BB6-B30E-E84B6BACC1B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A616836-4215-47EE-AC3C-A915F81495EB}">
      <dgm:prSet phldrT="[Текст]" custT="1"/>
      <dgm:spPr>
        <a:solidFill>
          <a:srgbClr val="0070C0">
            <a:alpha val="31000"/>
          </a:srgbClr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</a:rPr>
            <a:t>2018 г. в суд направлено 55 материалов </a:t>
          </a:r>
          <a:endParaRPr lang="ru-RU" sz="1500" dirty="0">
            <a:solidFill>
              <a:schemeClr val="tx1"/>
            </a:solidFill>
          </a:endParaRPr>
        </a:p>
      </dgm:t>
    </dgm:pt>
    <dgm:pt modelId="{C4F6C2C9-7F32-4B31-AE4F-2527A10BED28}" type="parTrans" cxnId="{89ACA967-0867-4A6C-BC90-D64F83114582}">
      <dgm:prSet/>
      <dgm:spPr/>
      <dgm:t>
        <a:bodyPr/>
        <a:lstStyle/>
        <a:p>
          <a:endParaRPr lang="ru-RU"/>
        </a:p>
      </dgm:t>
    </dgm:pt>
    <dgm:pt modelId="{469FF80B-E45A-4E5D-B223-6F5DCED80C6F}" type="sibTrans" cxnId="{89ACA967-0867-4A6C-BC90-D64F83114582}">
      <dgm:prSet/>
      <dgm:spPr/>
      <dgm:t>
        <a:bodyPr/>
        <a:lstStyle/>
        <a:p>
          <a:endParaRPr lang="ru-RU"/>
        </a:p>
      </dgm:t>
    </dgm:pt>
    <dgm:pt modelId="{0FAFB58C-EBB1-4BD0-9792-06DB495C9F18}">
      <dgm:prSet phldrT="[Текст]" custT="1"/>
      <dgm:spPr>
        <a:solidFill>
          <a:srgbClr val="FF0000">
            <a:alpha val="78000"/>
          </a:srgbClr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</a:rPr>
            <a:t>2019 г. в суд направлено 66 материалов </a:t>
          </a:r>
          <a:endParaRPr lang="ru-RU" sz="1500" dirty="0">
            <a:solidFill>
              <a:schemeClr val="tx1"/>
            </a:solidFill>
          </a:endParaRPr>
        </a:p>
      </dgm:t>
    </dgm:pt>
    <dgm:pt modelId="{19157D33-3236-4B32-B1D1-6310BC89AE79}" type="parTrans" cxnId="{77AF7547-7973-4AAA-BC24-1BFE5DD73ABB}">
      <dgm:prSet/>
      <dgm:spPr/>
      <dgm:t>
        <a:bodyPr/>
        <a:lstStyle/>
        <a:p>
          <a:endParaRPr lang="ru-RU"/>
        </a:p>
      </dgm:t>
    </dgm:pt>
    <dgm:pt modelId="{445F13C2-13F9-4DBF-815D-34FE509DBBE8}" type="sibTrans" cxnId="{77AF7547-7973-4AAA-BC24-1BFE5DD73ABB}">
      <dgm:prSet/>
      <dgm:spPr/>
      <dgm:t>
        <a:bodyPr/>
        <a:lstStyle/>
        <a:p>
          <a:endParaRPr lang="ru-RU"/>
        </a:p>
      </dgm:t>
    </dgm:pt>
    <dgm:pt modelId="{A7470279-A54D-4AF6-8578-EF8CC9E25E9E}" type="pres">
      <dgm:prSet presAssocID="{ED7AE9A1-08D2-4BB6-B30E-E84B6BACC1B6}" presName="CompostProcess" presStyleCnt="0">
        <dgm:presLayoutVars>
          <dgm:dir/>
          <dgm:resizeHandles val="exact"/>
        </dgm:presLayoutVars>
      </dgm:prSet>
      <dgm:spPr/>
    </dgm:pt>
    <dgm:pt modelId="{20985715-4EAC-4081-9936-FEB0E3994078}" type="pres">
      <dgm:prSet presAssocID="{ED7AE9A1-08D2-4BB6-B30E-E84B6BACC1B6}" presName="arrow" presStyleLbl="bgShp" presStyleIdx="0" presStyleCnt="1"/>
      <dgm:spPr>
        <a:solidFill>
          <a:schemeClr val="tx2">
            <a:lumMod val="60000"/>
            <a:lumOff val="40000"/>
            <a:alpha val="70000"/>
          </a:schemeClr>
        </a:solidFill>
      </dgm:spPr>
    </dgm:pt>
    <dgm:pt modelId="{B20A2143-55E9-42FD-ABA7-F47C2604D68E}" type="pres">
      <dgm:prSet presAssocID="{ED7AE9A1-08D2-4BB6-B30E-E84B6BACC1B6}" presName="linearProcess" presStyleCnt="0"/>
      <dgm:spPr/>
    </dgm:pt>
    <dgm:pt modelId="{C718E6C2-70EE-40C6-B4B9-AECD91A62B8F}" type="pres">
      <dgm:prSet presAssocID="{7A616836-4215-47EE-AC3C-A915F81495EB}" presName="textNode" presStyleLbl="node1" presStyleIdx="0" presStyleCnt="2" custLinFactNeighborX="13001" custLinFactNeighborY="3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C1568-8EBB-4740-91E4-95A05E8DE8DD}" type="pres">
      <dgm:prSet presAssocID="{469FF80B-E45A-4E5D-B223-6F5DCED80C6F}" presName="sibTrans" presStyleCnt="0"/>
      <dgm:spPr/>
    </dgm:pt>
    <dgm:pt modelId="{5A6C4A26-CF68-4721-B040-0D0F9F881FB9}" type="pres">
      <dgm:prSet presAssocID="{0FAFB58C-EBB1-4BD0-9792-06DB495C9F1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CA967-0867-4A6C-BC90-D64F83114582}" srcId="{ED7AE9A1-08D2-4BB6-B30E-E84B6BACC1B6}" destId="{7A616836-4215-47EE-AC3C-A915F81495EB}" srcOrd="0" destOrd="0" parTransId="{C4F6C2C9-7F32-4B31-AE4F-2527A10BED28}" sibTransId="{469FF80B-E45A-4E5D-B223-6F5DCED80C6F}"/>
    <dgm:cxn modelId="{C585073E-CC86-4B3D-A2BB-17F00BBACC2B}" type="presOf" srcId="{ED7AE9A1-08D2-4BB6-B30E-E84B6BACC1B6}" destId="{A7470279-A54D-4AF6-8578-EF8CC9E25E9E}" srcOrd="0" destOrd="0" presId="urn:microsoft.com/office/officeart/2005/8/layout/hProcess9"/>
    <dgm:cxn modelId="{96B5D999-002C-4334-A5CE-DB3F610E052C}" type="presOf" srcId="{0FAFB58C-EBB1-4BD0-9792-06DB495C9F18}" destId="{5A6C4A26-CF68-4721-B040-0D0F9F881FB9}" srcOrd="0" destOrd="0" presId="urn:microsoft.com/office/officeart/2005/8/layout/hProcess9"/>
    <dgm:cxn modelId="{77AF7547-7973-4AAA-BC24-1BFE5DD73ABB}" srcId="{ED7AE9A1-08D2-4BB6-B30E-E84B6BACC1B6}" destId="{0FAFB58C-EBB1-4BD0-9792-06DB495C9F18}" srcOrd="1" destOrd="0" parTransId="{19157D33-3236-4B32-B1D1-6310BC89AE79}" sibTransId="{445F13C2-13F9-4DBF-815D-34FE509DBBE8}"/>
    <dgm:cxn modelId="{C51595BC-9B98-4B6E-8835-A523319DCF50}" type="presOf" srcId="{7A616836-4215-47EE-AC3C-A915F81495EB}" destId="{C718E6C2-70EE-40C6-B4B9-AECD91A62B8F}" srcOrd="0" destOrd="0" presId="urn:microsoft.com/office/officeart/2005/8/layout/hProcess9"/>
    <dgm:cxn modelId="{823310BC-0934-46FF-B24E-1A1F8CA59D54}" type="presParOf" srcId="{A7470279-A54D-4AF6-8578-EF8CC9E25E9E}" destId="{20985715-4EAC-4081-9936-FEB0E3994078}" srcOrd="0" destOrd="0" presId="urn:microsoft.com/office/officeart/2005/8/layout/hProcess9"/>
    <dgm:cxn modelId="{AF4CFE60-4009-4543-A43F-FDF7303361B5}" type="presParOf" srcId="{A7470279-A54D-4AF6-8578-EF8CC9E25E9E}" destId="{B20A2143-55E9-42FD-ABA7-F47C2604D68E}" srcOrd="1" destOrd="0" presId="urn:microsoft.com/office/officeart/2005/8/layout/hProcess9"/>
    <dgm:cxn modelId="{DCD5B2EA-6CBC-4B23-8827-15715FA558C7}" type="presParOf" srcId="{B20A2143-55E9-42FD-ABA7-F47C2604D68E}" destId="{C718E6C2-70EE-40C6-B4B9-AECD91A62B8F}" srcOrd="0" destOrd="0" presId="urn:microsoft.com/office/officeart/2005/8/layout/hProcess9"/>
    <dgm:cxn modelId="{B9D06AA0-C95C-4E91-9354-19485DEC426E}" type="presParOf" srcId="{B20A2143-55E9-42FD-ABA7-F47C2604D68E}" destId="{C38C1568-8EBB-4740-91E4-95A05E8DE8DD}" srcOrd="1" destOrd="0" presId="urn:microsoft.com/office/officeart/2005/8/layout/hProcess9"/>
    <dgm:cxn modelId="{CCAD1982-4939-4FA4-933D-C91E9AD9EF07}" type="presParOf" srcId="{B20A2143-55E9-42FD-ABA7-F47C2604D68E}" destId="{5A6C4A26-CF68-4721-B040-0D0F9F881FB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A15251-B541-492F-8355-7CB6680E7E9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4ABF024-12C4-47E3-B288-C96F177CD9D3}">
      <dgm:prSet phldrT="[Текст]"/>
      <dgm:spPr>
        <a:solidFill>
          <a:schemeClr val="tx2">
            <a:lumMod val="40000"/>
            <a:lumOff val="60000"/>
            <a:alpha val="76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2018 г. 30,5 тыс. преступлений коррупционной направленности</a:t>
          </a:r>
          <a:endParaRPr lang="ru-RU" dirty="0">
            <a:solidFill>
              <a:schemeClr val="tx1"/>
            </a:solidFill>
          </a:endParaRPr>
        </a:p>
      </dgm:t>
    </dgm:pt>
    <dgm:pt modelId="{5F4D0520-A9BD-4B46-9CD7-5FE912B78290}" type="parTrans" cxnId="{B089EFAF-F4C9-4006-9232-8E86B3876727}">
      <dgm:prSet/>
      <dgm:spPr/>
      <dgm:t>
        <a:bodyPr/>
        <a:lstStyle/>
        <a:p>
          <a:endParaRPr lang="ru-RU"/>
        </a:p>
      </dgm:t>
    </dgm:pt>
    <dgm:pt modelId="{E214A5F9-E62F-4FB7-B05B-FE09E164667B}" type="sibTrans" cxnId="{B089EFAF-F4C9-4006-9232-8E86B3876727}">
      <dgm:prSet/>
      <dgm:spPr/>
      <dgm:t>
        <a:bodyPr/>
        <a:lstStyle/>
        <a:p>
          <a:endParaRPr lang="ru-RU"/>
        </a:p>
      </dgm:t>
    </dgm:pt>
    <dgm:pt modelId="{61490551-014A-40D6-8718-5DD18802D198}">
      <dgm:prSet phldrT="[Текст]"/>
      <dgm:spPr>
        <a:solidFill>
          <a:srgbClr val="FF0000">
            <a:alpha val="67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Более трети всех выявленных преступлений –мелкое взяточничество и коммерческий подкуп</a:t>
          </a:r>
          <a:endParaRPr lang="ru-RU" dirty="0">
            <a:solidFill>
              <a:schemeClr val="tx1"/>
            </a:solidFill>
          </a:endParaRPr>
        </a:p>
      </dgm:t>
    </dgm:pt>
    <dgm:pt modelId="{F50532C6-11F9-4BCD-84B8-CE58D6E7C3EA}" type="parTrans" cxnId="{3B18B355-E351-4E86-9457-46C0112B3536}">
      <dgm:prSet/>
      <dgm:spPr/>
      <dgm:t>
        <a:bodyPr/>
        <a:lstStyle/>
        <a:p>
          <a:endParaRPr lang="ru-RU"/>
        </a:p>
      </dgm:t>
    </dgm:pt>
    <dgm:pt modelId="{8514F892-7667-4122-B010-1D22DCC5FB6A}" type="sibTrans" cxnId="{3B18B355-E351-4E86-9457-46C0112B3536}">
      <dgm:prSet/>
      <dgm:spPr/>
      <dgm:t>
        <a:bodyPr/>
        <a:lstStyle/>
        <a:p>
          <a:endParaRPr lang="ru-RU"/>
        </a:p>
      </dgm:t>
    </dgm:pt>
    <dgm:pt modelId="{F0A01A6F-F4D4-485A-B8C7-3E3AFB48E644}">
      <dgm:prSet/>
      <dgm:spPr>
        <a:solidFill>
          <a:srgbClr val="FFFFFF">
            <a:alpha val="63000"/>
          </a:srgb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2019 г. 30,9 тыс. преступлений коррупционной направленности </a:t>
          </a:r>
        </a:p>
        <a:p>
          <a:r>
            <a:rPr lang="ru-RU" dirty="0" smtClean="0">
              <a:solidFill>
                <a:schemeClr val="tx1"/>
              </a:solidFill>
            </a:rPr>
            <a:t>(+1,6 %)</a:t>
          </a:r>
          <a:endParaRPr lang="ru-RU" dirty="0">
            <a:solidFill>
              <a:schemeClr val="tx1"/>
            </a:solidFill>
          </a:endParaRPr>
        </a:p>
      </dgm:t>
    </dgm:pt>
    <dgm:pt modelId="{DFCECEEF-0FD9-4F88-ADC3-EB60C1A7E914}" type="parTrans" cxnId="{6A1CC53E-DBB3-46A7-A449-151ECC2F8115}">
      <dgm:prSet/>
      <dgm:spPr/>
      <dgm:t>
        <a:bodyPr/>
        <a:lstStyle/>
        <a:p>
          <a:endParaRPr lang="ru-RU"/>
        </a:p>
      </dgm:t>
    </dgm:pt>
    <dgm:pt modelId="{2FEA7052-C068-4B9E-8BFF-F4D6297E8108}" type="sibTrans" cxnId="{6A1CC53E-DBB3-46A7-A449-151ECC2F8115}">
      <dgm:prSet/>
      <dgm:spPr/>
      <dgm:t>
        <a:bodyPr/>
        <a:lstStyle/>
        <a:p>
          <a:endParaRPr lang="ru-RU"/>
        </a:p>
      </dgm:t>
    </dgm:pt>
    <dgm:pt modelId="{0FFC54CB-F6CC-4BC1-9B22-31D914682CD7}" type="pres">
      <dgm:prSet presAssocID="{D2A15251-B541-492F-8355-7CB6680E7E93}" presName="CompostProcess" presStyleCnt="0">
        <dgm:presLayoutVars>
          <dgm:dir/>
          <dgm:resizeHandles val="exact"/>
        </dgm:presLayoutVars>
      </dgm:prSet>
      <dgm:spPr/>
    </dgm:pt>
    <dgm:pt modelId="{631678B9-A783-441B-BF7F-74EEF18207FF}" type="pres">
      <dgm:prSet presAssocID="{D2A15251-B541-492F-8355-7CB6680E7E93}" presName="arrow" presStyleLbl="bgShp" presStyleIdx="0" presStyleCnt="1"/>
      <dgm:spPr>
        <a:gradFill rotWithShape="0">
          <a:gsLst>
            <a:gs pos="0">
              <a:srgbClr val="5F9127">
                <a:alpha val="0"/>
                <a:lumMod val="0"/>
              </a:srgbClr>
            </a:gs>
            <a:gs pos="100000">
              <a:srgbClr val="F5EBCD"/>
            </a:gs>
            <a:gs pos="60000">
              <a:srgbClr val="33CAFF"/>
            </a:gs>
            <a:gs pos="100000">
              <a:srgbClr val="FFFFFF"/>
            </a:gs>
          </a:gsLst>
          <a:lin ang="5400000" scaled="0"/>
        </a:gradFill>
      </dgm:spPr>
      <dgm:t>
        <a:bodyPr/>
        <a:lstStyle/>
        <a:p>
          <a:endParaRPr lang="ru-RU"/>
        </a:p>
      </dgm:t>
    </dgm:pt>
    <dgm:pt modelId="{B8246806-8C0F-4698-99E9-6642E6B49F2F}" type="pres">
      <dgm:prSet presAssocID="{D2A15251-B541-492F-8355-7CB6680E7E93}" presName="linearProcess" presStyleCnt="0"/>
      <dgm:spPr/>
    </dgm:pt>
    <dgm:pt modelId="{BDB947A6-B001-44E4-9F7C-A488993D19A1}" type="pres">
      <dgm:prSet presAssocID="{F4ABF024-12C4-47E3-B288-C96F177CD9D3}" presName="textNode" presStyleLbl="node1" presStyleIdx="0" presStyleCnt="3" custLinFactNeighborX="9622" custLinFactNeighborY="4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13DB9-B5F0-4673-88F9-3C9DDC01FFB1}" type="pres">
      <dgm:prSet presAssocID="{E214A5F9-E62F-4FB7-B05B-FE09E164667B}" presName="sibTrans" presStyleCnt="0"/>
      <dgm:spPr/>
    </dgm:pt>
    <dgm:pt modelId="{CC3D773A-B9FD-4E7F-A68A-9D06ABDFD562}" type="pres">
      <dgm:prSet presAssocID="{F0A01A6F-F4D4-485A-B8C7-3E3AFB48E64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D234E-597B-4CC5-B8E7-C49D61CB727D}" type="pres">
      <dgm:prSet presAssocID="{2FEA7052-C068-4B9E-8BFF-F4D6297E8108}" presName="sibTrans" presStyleCnt="0"/>
      <dgm:spPr/>
    </dgm:pt>
    <dgm:pt modelId="{D365E152-85A4-41E6-B86B-8CA80F933BD7}" type="pres">
      <dgm:prSet presAssocID="{61490551-014A-40D6-8718-5DD18802D19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5083CD-E617-4CD1-9BA5-696AED85EE18}" type="presOf" srcId="{D2A15251-B541-492F-8355-7CB6680E7E93}" destId="{0FFC54CB-F6CC-4BC1-9B22-31D914682CD7}" srcOrd="0" destOrd="0" presId="urn:microsoft.com/office/officeart/2005/8/layout/hProcess9"/>
    <dgm:cxn modelId="{B089EFAF-F4C9-4006-9232-8E86B3876727}" srcId="{D2A15251-B541-492F-8355-7CB6680E7E93}" destId="{F4ABF024-12C4-47E3-B288-C96F177CD9D3}" srcOrd="0" destOrd="0" parTransId="{5F4D0520-A9BD-4B46-9CD7-5FE912B78290}" sibTransId="{E214A5F9-E62F-4FB7-B05B-FE09E164667B}"/>
    <dgm:cxn modelId="{F8A39428-FB8F-41C7-9EB3-A701870ED421}" type="presOf" srcId="{61490551-014A-40D6-8718-5DD18802D198}" destId="{D365E152-85A4-41E6-B86B-8CA80F933BD7}" srcOrd="0" destOrd="0" presId="urn:microsoft.com/office/officeart/2005/8/layout/hProcess9"/>
    <dgm:cxn modelId="{6A1CC53E-DBB3-46A7-A449-151ECC2F8115}" srcId="{D2A15251-B541-492F-8355-7CB6680E7E93}" destId="{F0A01A6F-F4D4-485A-B8C7-3E3AFB48E644}" srcOrd="1" destOrd="0" parTransId="{DFCECEEF-0FD9-4F88-ADC3-EB60C1A7E914}" sibTransId="{2FEA7052-C068-4B9E-8BFF-F4D6297E8108}"/>
    <dgm:cxn modelId="{3B18B355-E351-4E86-9457-46C0112B3536}" srcId="{D2A15251-B541-492F-8355-7CB6680E7E93}" destId="{61490551-014A-40D6-8718-5DD18802D198}" srcOrd="2" destOrd="0" parTransId="{F50532C6-11F9-4BCD-84B8-CE58D6E7C3EA}" sibTransId="{8514F892-7667-4122-B010-1D22DCC5FB6A}"/>
    <dgm:cxn modelId="{6BA4F277-FEF9-4155-B9D8-7042686ACC29}" type="presOf" srcId="{F0A01A6F-F4D4-485A-B8C7-3E3AFB48E644}" destId="{CC3D773A-B9FD-4E7F-A68A-9D06ABDFD562}" srcOrd="0" destOrd="0" presId="urn:microsoft.com/office/officeart/2005/8/layout/hProcess9"/>
    <dgm:cxn modelId="{82DA84C7-42B1-402F-873C-145FDAB9FD4B}" type="presOf" srcId="{F4ABF024-12C4-47E3-B288-C96F177CD9D3}" destId="{BDB947A6-B001-44E4-9F7C-A488993D19A1}" srcOrd="0" destOrd="0" presId="urn:microsoft.com/office/officeart/2005/8/layout/hProcess9"/>
    <dgm:cxn modelId="{1B8F8B58-D879-429C-9968-3AAD0D0A06F3}" type="presParOf" srcId="{0FFC54CB-F6CC-4BC1-9B22-31D914682CD7}" destId="{631678B9-A783-441B-BF7F-74EEF18207FF}" srcOrd="0" destOrd="0" presId="urn:microsoft.com/office/officeart/2005/8/layout/hProcess9"/>
    <dgm:cxn modelId="{B7C26830-64C8-4D28-B246-88F99420A9AE}" type="presParOf" srcId="{0FFC54CB-F6CC-4BC1-9B22-31D914682CD7}" destId="{B8246806-8C0F-4698-99E9-6642E6B49F2F}" srcOrd="1" destOrd="0" presId="urn:microsoft.com/office/officeart/2005/8/layout/hProcess9"/>
    <dgm:cxn modelId="{9E2BF617-C046-4B53-904B-2388295BB810}" type="presParOf" srcId="{B8246806-8C0F-4698-99E9-6642E6B49F2F}" destId="{BDB947A6-B001-44E4-9F7C-A488993D19A1}" srcOrd="0" destOrd="0" presId="urn:microsoft.com/office/officeart/2005/8/layout/hProcess9"/>
    <dgm:cxn modelId="{568F880A-BA93-4765-A57E-B1F88C33AEDC}" type="presParOf" srcId="{B8246806-8C0F-4698-99E9-6642E6B49F2F}" destId="{51713DB9-B5F0-4673-88F9-3C9DDC01FFB1}" srcOrd="1" destOrd="0" presId="urn:microsoft.com/office/officeart/2005/8/layout/hProcess9"/>
    <dgm:cxn modelId="{9A4F2B62-B3FA-4173-B424-6F8CE32170BD}" type="presParOf" srcId="{B8246806-8C0F-4698-99E9-6642E6B49F2F}" destId="{CC3D773A-B9FD-4E7F-A68A-9D06ABDFD562}" srcOrd="2" destOrd="0" presId="urn:microsoft.com/office/officeart/2005/8/layout/hProcess9"/>
    <dgm:cxn modelId="{30B444EE-B948-4935-9D2E-88E83086B4D1}" type="presParOf" srcId="{B8246806-8C0F-4698-99E9-6642E6B49F2F}" destId="{A54D234E-597B-4CC5-B8E7-C49D61CB727D}" srcOrd="3" destOrd="0" presId="urn:microsoft.com/office/officeart/2005/8/layout/hProcess9"/>
    <dgm:cxn modelId="{EF873005-2341-4E49-89F1-155EC954FD3D}" type="presParOf" srcId="{B8246806-8C0F-4698-99E9-6642E6B49F2F}" destId="{D365E152-85A4-41E6-B86B-8CA80F933BD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7AE9A1-08D2-4BB6-B30E-E84B6BACC1B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A616836-4215-47EE-AC3C-A915F81495EB}">
      <dgm:prSet phldrT="[Текст]" custT="1"/>
      <dgm:spPr>
        <a:solidFill>
          <a:srgbClr val="0070C0">
            <a:alpha val="31000"/>
          </a:srgbClr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</a:rPr>
            <a:t>2018 г. 126 преступлений коррупционной направленности</a:t>
          </a:r>
          <a:endParaRPr lang="ru-RU" sz="1500" dirty="0">
            <a:solidFill>
              <a:schemeClr val="tx1"/>
            </a:solidFill>
          </a:endParaRPr>
        </a:p>
      </dgm:t>
    </dgm:pt>
    <dgm:pt modelId="{C4F6C2C9-7F32-4B31-AE4F-2527A10BED28}" type="parTrans" cxnId="{89ACA967-0867-4A6C-BC90-D64F83114582}">
      <dgm:prSet/>
      <dgm:spPr/>
      <dgm:t>
        <a:bodyPr/>
        <a:lstStyle/>
        <a:p>
          <a:endParaRPr lang="ru-RU"/>
        </a:p>
      </dgm:t>
    </dgm:pt>
    <dgm:pt modelId="{469FF80B-E45A-4E5D-B223-6F5DCED80C6F}" type="sibTrans" cxnId="{89ACA967-0867-4A6C-BC90-D64F83114582}">
      <dgm:prSet/>
      <dgm:spPr/>
      <dgm:t>
        <a:bodyPr/>
        <a:lstStyle/>
        <a:p>
          <a:endParaRPr lang="ru-RU"/>
        </a:p>
      </dgm:t>
    </dgm:pt>
    <dgm:pt modelId="{0FAFB58C-EBB1-4BD0-9792-06DB495C9F18}">
      <dgm:prSet phldrT="[Текст]" custT="1"/>
      <dgm:spPr>
        <a:solidFill>
          <a:srgbClr val="FF0000">
            <a:alpha val="78000"/>
          </a:srgbClr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</a:rPr>
            <a:t>2019 г. 222 преступления коррупционной направленности (+76,2%)</a:t>
          </a:r>
          <a:endParaRPr lang="ru-RU" sz="1500" dirty="0">
            <a:solidFill>
              <a:schemeClr val="tx1"/>
            </a:solidFill>
          </a:endParaRPr>
        </a:p>
      </dgm:t>
    </dgm:pt>
    <dgm:pt modelId="{19157D33-3236-4B32-B1D1-6310BC89AE79}" type="parTrans" cxnId="{77AF7547-7973-4AAA-BC24-1BFE5DD73ABB}">
      <dgm:prSet/>
      <dgm:spPr/>
      <dgm:t>
        <a:bodyPr/>
        <a:lstStyle/>
        <a:p>
          <a:endParaRPr lang="ru-RU"/>
        </a:p>
      </dgm:t>
    </dgm:pt>
    <dgm:pt modelId="{445F13C2-13F9-4DBF-815D-34FE509DBBE8}" type="sibTrans" cxnId="{77AF7547-7973-4AAA-BC24-1BFE5DD73ABB}">
      <dgm:prSet/>
      <dgm:spPr/>
      <dgm:t>
        <a:bodyPr/>
        <a:lstStyle/>
        <a:p>
          <a:endParaRPr lang="ru-RU"/>
        </a:p>
      </dgm:t>
    </dgm:pt>
    <dgm:pt modelId="{B2E787FE-F4F2-4B1E-92BA-4628C0D48A5A}">
      <dgm:prSet phldrT="[Текст]" custT="1"/>
      <dgm:spPr>
        <a:solidFill>
          <a:srgbClr val="FFFF00">
            <a:alpha val="72000"/>
          </a:srgbClr>
        </a:solidFill>
      </dgm:spPr>
      <dgm:t>
        <a:bodyPr/>
        <a:lstStyle/>
        <a:p>
          <a:r>
            <a:rPr lang="ru-RU" sz="1500" dirty="0" smtClean="0">
              <a:solidFill>
                <a:schemeClr val="tx1"/>
              </a:solidFill>
            </a:rPr>
            <a:t>9 мес. 2019 /9 мес. 2020 </a:t>
          </a:r>
        </a:p>
        <a:p>
          <a:r>
            <a:rPr lang="ru-RU" sz="1500" dirty="0" smtClean="0">
              <a:solidFill>
                <a:schemeClr val="tx1"/>
              </a:solidFill>
            </a:rPr>
            <a:t>          181 /142соответственно преступлений коррупционной направленности (-21,5%) </a:t>
          </a:r>
          <a:endParaRPr lang="ru-RU" sz="1500" dirty="0">
            <a:solidFill>
              <a:schemeClr val="tx1"/>
            </a:solidFill>
          </a:endParaRPr>
        </a:p>
      </dgm:t>
    </dgm:pt>
    <dgm:pt modelId="{8E4AA043-A802-4993-B908-EF02EF3CC3B4}" type="parTrans" cxnId="{AC12E652-10FB-4C65-9C1A-F2F832DDB340}">
      <dgm:prSet/>
      <dgm:spPr/>
      <dgm:t>
        <a:bodyPr/>
        <a:lstStyle/>
        <a:p>
          <a:endParaRPr lang="ru-RU"/>
        </a:p>
      </dgm:t>
    </dgm:pt>
    <dgm:pt modelId="{7BC31D75-8266-4BA5-81FC-7D38A5F23383}" type="sibTrans" cxnId="{AC12E652-10FB-4C65-9C1A-F2F832DDB340}">
      <dgm:prSet/>
      <dgm:spPr/>
      <dgm:t>
        <a:bodyPr/>
        <a:lstStyle/>
        <a:p>
          <a:endParaRPr lang="ru-RU"/>
        </a:p>
      </dgm:t>
    </dgm:pt>
    <dgm:pt modelId="{A7470279-A54D-4AF6-8578-EF8CC9E25E9E}" type="pres">
      <dgm:prSet presAssocID="{ED7AE9A1-08D2-4BB6-B30E-E84B6BACC1B6}" presName="CompostProcess" presStyleCnt="0">
        <dgm:presLayoutVars>
          <dgm:dir/>
          <dgm:resizeHandles val="exact"/>
        </dgm:presLayoutVars>
      </dgm:prSet>
      <dgm:spPr/>
    </dgm:pt>
    <dgm:pt modelId="{20985715-4EAC-4081-9936-FEB0E3994078}" type="pres">
      <dgm:prSet presAssocID="{ED7AE9A1-08D2-4BB6-B30E-E84B6BACC1B6}" presName="arrow" presStyleLbl="bgShp" presStyleIdx="0" presStyleCnt="1"/>
      <dgm:spPr>
        <a:solidFill>
          <a:schemeClr val="tx2">
            <a:lumMod val="40000"/>
            <a:lumOff val="60000"/>
            <a:alpha val="70000"/>
          </a:schemeClr>
        </a:solidFill>
      </dgm:spPr>
    </dgm:pt>
    <dgm:pt modelId="{B20A2143-55E9-42FD-ABA7-F47C2604D68E}" type="pres">
      <dgm:prSet presAssocID="{ED7AE9A1-08D2-4BB6-B30E-E84B6BACC1B6}" presName="linearProcess" presStyleCnt="0"/>
      <dgm:spPr/>
    </dgm:pt>
    <dgm:pt modelId="{C718E6C2-70EE-40C6-B4B9-AECD91A62B8F}" type="pres">
      <dgm:prSet presAssocID="{7A616836-4215-47EE-AC3C-A915F81495EB}" presName="textNode" presStyleLbl="node1" presStyleIdx="0" presStyleCnt="3" custLinFactNeighborX="13001" custLinFactNeighborY="3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C1568-8EBB-4740-91E4-95A05E8DE8DD}" type="pres">
      <dgm:prSet presAssocID="{469FF80B-E45A-4E5D-B223-6F5DCED80C6F}" presName="sibTrans" presStyleCnt="0"/>
      <dgm:spPr/>
    </dgm:pt>
    <dgm:pt modelId="{5A6C4A26-CF68-4721-B040-0D0F9F881FB9}" type="pres">
      <dgm:prSet presAssocID="{0FAFB58C-EBB1-4BD0-9792-06DB495C9F1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C279C8-6B96-47C1-B327-693C9D6DFC86}" type="pres">
      <dgm:prSet presAssocID="{445F13C2-13F9-4DBF-815D-34FE509DBBE8}" presName="sibTrans" presStyleCnt="0"/>
      <dgm:spPr/>
    </dgm:pt>
    <dgm:pt modelId="{FBD12968-E592-43F9-B380-3C365EDD440F}" type="pres">
      <dgm:prSet presAssocID="{B2E787FE-F4F2-4B1E-92BA-4628C0D48A5A}" presName="textNode" presStyleLbl="node1" presStyleIdx="2" presStyleCnt="3" custLinFactNeighborX="-9210" custLinFactNeighborY="3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CA967-0867-4A6C-BC90-D64F83114582}" srcId="{ED7AE9A1-08D2-4BB6-B30E-E84B6BACC1B6}" destId="{7A616836-4215-47EE-AC3C-A915F81495EB}" srcOrd="0" destOrd="0" parTransId="{C4F6C2C9-7F32-4B31-AE4F-2527A10BED28}" sibTransId="{469FF80B-E45A-4E5D-B223-6F5DCED80C6F}"/>
    <dgm:cxn modelId="{77AF7547-7973-4AAA-BC24-1BFE5DD73ABB}" srcId="{ED7AE9A1-08D2-4BB6-B30E-E84B6BACC1B6}" destId="{0FAFB58C-EBB1-4BD0-9792-06DB495C9F18}" srcOrd="1" destOrd="0" parTransId="{19157D33-3236-4B32-B1D1-6310BC89AE79}" sibTransId="{445F13C2-13F9-4DBF-815D-34FE509DBBE8}"/>
    <dgm:cxn modelId="{C7068FF8-7435-42E1-9865-9D80C1450C94}" type="presOf" srcId="{0FAFB58C-EBB1-4BD0-9792-06DB495C9F18}" destId="{5A6C4A26-CF68-4721-B040-0D0F9F881FB9}" srcOrd="0" destOrd="0" presId="urn:microsoft.com/office/officeart/2005/8/layout/hProcess9"/>
    <dgm:cxn modelId="{AC12E652-10FB-4C65-9C1A-F2F832DDB340}" srcId="{ED7AE9A1-08D2-4BB6-B30E-E84B6BACC1B6}" destId="{B2E787FE-F4F2-4B1E-92BA-4628C0D48A5A}" srcOrd="2" destOrd="0" parTransId="{8E4AA043-A802-4993-B908-EF02EF3CC3B4}" sibTransId="{7BC31D75-8266-4BA5-81FC-7D38A5F23383}"/>
    <dgm:cxn modelId="{CE8DE31C-1886-43D0-B7F6-16C09A69C815}" type="presOf" srcId="{B2E787FE-F4F2-4B1E-92BA-4628C0D48A5A}" destId="{FBD12968-E592-43F9-B380-3C365EDD440F}" srcOrd="0" destOrd="0" presId="urn:microsoft.com/office/officeart/2005/8/layout/hProcess9"/>
    <dgm:cxn modelId="{3CB23EFE-D802-45CF-ADA3-0AE5BC7AD630}" type="presOf" srcId="{ED7AE9A1-08D2-4BB6-B30E-E84B6BACC1B6}" destId="{A7470279-A54D-4AF6-8578-EF8CC9E25E9E}" srcOrd="0" destOrd="0" presId="urn:microsoft.com/office/officeart/2005/8/layout/hProcess9"/>
    <dgm:cxn modelId="{209BF290-59C8-44B4-8F9F-BEF5A2144AFE}" type="presOf" srcId="{7A616836-4215-47EE-AC3C-A915F81495EB}" destId="{C718E6C2-70EE-40C6-B4B9-AECD91A62B8F}" srcOrd="0" destOrd="0" presId="urn:microsoft.com/office/officeart/2005/8/layout/hProcess9"/>
    <dgm:cxn modelId="{914DAACD-083A-407F-90ED-EE38B609ADAD}" type="presParOf" srcId="{A7470279-A54D-4AF6-8578-EF8CC9E25E9E}" destId="{20985715-4EAC-4081-9936-FEB0E3994078}" srcOrd="0" destOrd="0" presId="urn:microsoft.com/office/officeart/2005/8/layout/hProcess9"/>
    <dgm:cxn modelId="{ADD97FC5-8D73-4FC6-8C39-5B47D9E297D1}" type="presParOf" srcId="{A7470279-A54D-4AF6-8578-EF8CC9E25E9E}" destId="{B20A2143-55E9-42FD-ABA7-F47C2604D68E}" srcOrd="1" destOrd="0" presId="urn:microsoft.com/office/officeart/2005/8/layout/hProcess9"/>
    <dgm:cxn modelId="{A732E84C-582C-4475-95CE-642E62486013}" type="presParOf" srcId="{B20A2143-55E9-42FD-ABA7-F47C2604D68E}" destId="{C718E6C2-70EE-40C6-B4B9-AECD91A62B8F}" srcOrd="0" destOrd="0" presId="urn:microsoft.com/office/officeart/2005/8/layout/hProcess9"/>
    <dgm:cxn modelId="{873DB690-B227-42BE-A1C5-BB97C1A82A23}" type="presParOf" srcId="{B20A2143-55E9-42FD-ABA7-F47C2604D68E}" destId="{C38C1568-8EBB-4740-91E4-95A05E8DE8DD}" srcOrd="1" destOrd="0" presId="urn:microsoft.com/office/officeart/2005/8/layout/hProcess9"/>
    <dgm:cxn modelId="{9F6282BA-5CD8-4930-BAA4-EF5D06D52C48}" type="presParOf" srcId="{B20A2143-55E9-42FD-ABA7-F47C2604D68E}" destId="{5A6C4A26-CF68-4721-B040-0D0F9F881FB9}" srcOrd="2" destOrd="0" presId="urn:microsoft.com/office/officeart/2005/8/layout/hProcess9"/>
    <dgm:cxn modelId="{9313A511-0DF2-4F43-880F-E72D2792B69A}" type="presParOf" srcId="{B20A2143-55E9-42FD-ABA7-F47C2604D68E}" destId="{ABC279C8-6B96-47C1-B327-693C9D6DFC86}" srcOrd="3" destOrd="0" presId="urn:microsoft.com/office/officeart/2005/8/layout/hProcess9"/>
    <dgm:cxn modelId="{CF169AE8-00A5-4820-9F53-32F9C6517006}" type="presParOf" srcId="{B20A2143-55E9-42FD-ABA7-F47C2604D68E}" destId="{FBD12968-E592-43F9-B380-3C365EDD44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E877F-66D0-4029-BF8D-DD30058E7AFB}">
      <dsp:nvSpPr>
        <dsp:cNvPr id="0" name=""/>
        <dsp:cNvSpPr/>
      </dsp:nvSpPr>
      <dsp:spPr>
        <a:xfrm>
          <a:off x="3109661" y="3384365"/>
          <a:ext cx="3803114" cy="3803114"/>
        </a:xfrm>
        <a:prstGeom prst="gear9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Предотвращение коррупционных правонарушений, фактическое снижение риска негативных последствий для компании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874256" y="4275226"/>
        <a:ext cx="2273924" cy="1954879"/>
      </dsp:txXfrm>
    </dsp:sp>
    <dsp:sp modelId="{225E5B84-FC05-41D4-BD33-A3EF1837810F}">
      <dsp:nvSpPr>
        <dsp:cNvPr id="0" name=""/>
        <dsp:cNvSpPr/>
      </dsp:nvSpPr>
      <dsp:spPr>
        <a:xfrm>
          <a:off x="898918" y="2473772"/>
          <a:ext cx="2765901" cy="2765901"/>
        </a:xfrm>
        <a:prstGeom prst="gear6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Смягчение или отсутствие ответственности за коррупционные правонарушения совершенные сотрудниками компании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595242" y="3174304"/>
        <a:ext cx="1373253" cy="1364837"/>
      </dsp:txXfrm>
    </dsp:sp>
    <dsp:sp modelId="{FF362103-533C-4B8F-B3CF-B7493DFF88F0}">
      <dsp:nvSpPr>
        <dsp:cNvPr id="0" name=""/>
        <dsp:cNvSpPr/>
      </dsp:nvSpPr>
      <dsp:spPr>
        <a:xfrm rot="20700000">
          <a:off x="2680806" y="592566"/>
          <a:ext cx="2710019" cy="2710019"/>
        </a:xfrm>
        <a:prstGeom prst="gear6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Рыночные преимущества: рост репутации и </a:t>
          </a:r>
          <a:r>
            <a:rPr lang="ru-RU" sz="1200" kern="1200" dirty="0" err="1" smtClean="0">
              <a:solidFill>
                <a:schemeClr val="tx1"/>
              </a:solidFill>
            </a:rPr>
            <a:t>goodwill</a:t>
          </a:r>
          <a:r>
            <a:rPr lang="ru-RU" sz="1200" kern="1200" dirty="0" smtClean="0">
              <a:solidFill>
                <a:schemeClr val="tx1"/>
              </a:solidFill>
            </a:rPr>
            <a:t> компании, упрощение процедур антикоррупционной  проверки(банки, тендеры, крупные компании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 rot="-20700000">
        <a:off x="3275192" y="1186953"/>
        <a:ext cx="1521245" cy="1521245"/>
      </dsp:txXfrm>
    </dsp:sp>
    <dsp:sp modelId="{2530A89D-148E-4F1F-B2C9-8C5222F11CFA}">
      <dsp:nvSpPr>
        <dsp:cNvPr id="0" name=""/>
        <dsp:cNvSpPr/>
      </dsp:nvSpPr>
      <dsp:spPr>
        <a:xfrm>
          <a:off x="2555057" y="2821298"/>
          <a:ext cx="4867986" cy="4867986"/>
        </a:xfrm>
        <a:prstGeom prst="circularArrow">
          <a:avLst>
            <a:gd name="adj1" fmla="val 4688"/>
            <a:gd name="adj2" fmla="val 299029"/>
            <a:gd name="adj3" fmla="val 2557292"/>
            <a:gd name="adj4" fmla="val 1577536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376647-33CF-4905-B1A4-5C0A51869904}">
      <dsp:nvSpPr>
        <dsp:cNvPr id="0" name=""/>
        <dsp:cNvSpPr/>
      </dsp:nvSpPr>
      <dsp:spPr>
        <a:xfrm>
          <a:off x="409082" y="1850107"/>
          <a:ext cx="3536896" cy="353689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81E84E-0D09-4B67-990B-38703253AF4F}">
      <dsp:nvSpPr>
        <dsp:cNvPr id="0" name=""/>
        <dsp:cNvSpPr/>
      </dsp:nvSpPr>
      <dsp:spPr>
        <a:xfrm>
          <a:off x="1821249" y="-39688"/>
          <a:ext cx="3813486" cy="38134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ECC7C-B20C-44DA-94B3-6DA06D79A073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02219-709D-4477-A42C-6636E56AAF25}">
      <dsp:nvSpPr>
        <dsp:cNvPr id="0" name=""/>
        <dsp:cNvSpPr/>
      </dsp:nvSpPr>
      <dsp:spPr>
        <a:xfrm>
          <a:off x="460128" y="312440"/>
          <a:ext cx="8005292" cy="625205"/>
        </a:xfrm>
        <a:prstGeom prst="rect">
          <a:avLst/>
        </a:prstGeom>
        <a:solidFill>
          <a:srgbClr val="00B0F0">
            <a:alpha val="56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Отсутствие должного взаимодействия с правоохранительными органами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460128" y="312440"/>
        <a:ext cx="8005292" cy="625205"/>
      </dsp:txXfrm>
    </dsp:sp>
    <dsp:sp modelId="{E05FE156-202D-4188-99AC-2F19A34146BD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6B5573-2EEE-48DD-8431-D45757FADD17}">
      <dsp:nvSpPr>
        <dsp:cNvPr id="0" name=""/>
        <dsp:cNvSpPr/>
      </dsp:nvSpPr>
      <dsp:spPr>
        <a:xfrm>
          <a:off x="818573" y="1250411"/>
          <a:ext cx="7646848" cy="625205"/>
        </a:xfrm>
        <a:prstGeom prst="rect">
          <a:avLst/>
        </a:prstGeom>
        <a:solidFill>
          <a:schemeClr val="tx1">
            <a:alpha val="4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Формальное </a:t>
          </a:r>
          <a:r>
            <a:rPr lang="ru-RU" sz="1400" b="1" kern="1200" smtClean="0">
              <a:solidFill>
                <a:schemeClr val="bg1"/>
              </a:solidFill>
            </a:rPr>
            <a:t>выполнений требований </a:t>
          </a:r>
          <a:r>
            <a:rPr lang="ru-RU" sz="1400" b="1" kern="1200" dirty="0" smtClean="0">
              <a:solidFill>
                <a:schemeClr val="bg1"/>
              </a:solidFill>
            </a:rPr>
            <a:t>антикоррупционного законодательства, отсутствие контроля за их реализацией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818573" y="1250411"/>
        <a:ext cx="7646848" cy="625205"/>
      </dsp:txXfrm>
    </dsp:sp>
    <dsp:sp modelId="{970572D5-BB63-454D-97CE-B47D1FBFEEB9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6C0399-839C-40E1-8E7C-07F50979EBAF}">
      <dsp:nvSpPr>
        <dsp:cNvPr id="0" name=""/>
        <dsp:cNvSpPr/>
      </dsp:nvSpPr>
      <dsp:spPr>
        <a:xfrm>
          <a:off x="818573" y="2188382"/>
          <a:ext cx="7646848" cy="625205"/>
        </a:xfrm>
        <a:prstGeom prst="rect">
          <a:avLst/>
        </a:prstGeom>
        <a:solidFill>
          <a:srgbClr val="92D050">
            <a:alpha val="4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Нарушения, связанные с непринятием мер по предотвращению и урегулированию конфликта интересов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818573" y="2188382"/>
        <a:ext cx="7646848" cy="625205"/>
      </dsp:txXfrm>
    </dsp:sp>
    <dsp:sp modelId="{4AE9F58C-7875-42DB-934F-9F55B7BD054B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C7328F-264D-4E49-9DEC-9955A33DE304}">
      <dsp:nvSpPr>
        <dsp:cNvPr id="0" name=""/>
        <dsp:cNvSpPr/>
      </dsp:nvSpPr>
      <dsp:spPr>
        <a:xfrm>
          <a:off x="460128" y="3126353"/>
          <a:ext cx="8005292" cy="625205"/>
        </a:xfrm>
        <a:prstGeom prst="rect">
          <a:avLst/>
        </a:prstGeom>
        <a:solidFill>
          <a:srgbClr val="00B0F0">
            <a:alpha val="41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625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Несоблюдение требований закона при трудоустройстве в организацию бывших государственных  (муниципальных) служащих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60128" y="3126353"/>
        <a:ext cx="8005292" cy="625205"/>
      </dsp:txXfrm>
    </dsp:sp>
    <dsp:sp modelId="{AC2E1246-36FE-41F6-9DA5-33BB8C735275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678B9-A783-441B-BF7F-74EEF18207FF}">
      <dsp:nvSpPr>
        <dsp:cNvPr id="0" name=""/>
        <dsp:cNvSpPr/>
      </dsp:nvSpPr>
      <dsp:spPr>
        <a:xfrm>
          <a:off x="637270" y="0"/>
          <a:ext cx="7222402" cy="2934742"/>
        </a:xfrm>
        <a:prstGeom prst="rightArrow">
          <a:avLst/>
        </a:prstGeom>
        <a:gradFill rotWithShape="0">
          <a:gsLst>
            <a:gs pos="0">
              <a:srgbClr val="5F9127">
                <a:alpha val="0"/>
                <a:lumMod val="0"/>
              </a:srgbClr>
            </a:gs>
            <a:gs pos="100000">
              <a:srgbClr val="F5EBCD"/>
            </a:gs>
            <a:gs pos="60000">
              <a:srgbClr val="33CAFF"/>
            </a:gs>
            <a:gs pos="100000">
              <a:srgbClr val="FFFFFF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947A6-B001-44E4-9F7C-A488993D19A1}">
      <dsp:nvSpPr>
        <dsp:cNvPr id="0" name=""/>
        <dsp:cNvSpPr/>
      </dsp:nvSpPr>
      <dsp:spPr>
        <a:xfrm>
          <a:off x="128745" y="936100"/>
          <a:ext cx="4036048" cy="1173897"/>
        </a:xfrm>
        <a:prstGeom prst="roundRect">
          <a:avLst/>
        </a:prstGeom>
        <a:solidFill>
          <a:srgbClr val="FFFF00">
            <a:alpha val="76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2018 г. судами привлечено к ответственности 3  юридических лица с уплатой штрафа на общую сумму 1 млн. рублей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bg1"/>
              </a:solidFill>
            </a:rPr>
            <a:t> 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186050" y="993405"/>
        <a:ext cx="3921438" cy="1059287"/>
      </dsp:txXfrm>
    </dsp:sp>
    <dsp:sp modelId="{CC3D773A-B9FD-4E7F-A68A-9D06ABDFD562}">
      <dsp:nvSpPr>
        <dsp:cNvPr id="0" name=""/>
        <dsp:cNvSpPr/>
      </dsp:nvSpPr>
      <dsp:spPr>
        <a:xfrm>
          <a:off x="4352090" y="880422"/>
          <a:ext cx="4036048" cy="1173897"/>
        </a:xfrm>
        <a:prstGeom prst="roundRect">
          <a:avLst/>
        </a:prstGeom>
        <a:solidFill>
          <a:srgbClr val="FFFFFF">
            <a:alpha val="63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2019 г. судами привлечено к ответственности 8 юридических лиц с уплатой штрафа на общую сумму 5 млн. рублей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4409395" y="937727"/>
        <a:ext cx="3921438" cy="10592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85715-4EAC-4081-9936-FEB0E3994078}">
      <dsp:nvSpPr>
        <dsp:cNvPr id="0" name=""/>
        <dsp:cNvSpPr/>
      </dsp:nvSpPr>
      <dsp:spPr>
        <a:xfrm>
          <a:off x="667843" y="0"/>
          <a:ext cx="7568896" cy="2536056"/>
        </a:xfrm>
        <a:prstGeom prst="rightArrow">
          <a:avLst/>
        </a:prstGeom>
        <a:solidFill>
          <a:schemeClr val="tx2">
            <a:lumMod val="60000"/>
            <a:lumOff val="40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8E6C2-70EE-40C6-B4B9-AECD91A62B8F}">
      <dsp:nvSpPr>
        <dsp:cNvPr id="0" name=""/>
        <dsp:cNvSpPr/>
      </dsp:nvSpPr>
      <dsp:spPr>
        <a:xfrm>
          <a:off x="1616186" y="792091"/>
          <a:ext cx="2671375" cy="1014422"/>
        </a:xfrm>
        <a:prstGeom prst="roundRect">
          <a:avLst/>
        </a:prstGeom>
        <a:solidFill>
          <a:srgbClr val="0070C0">
            <a:alpha val="31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2018 г. в суд направлено 55 материалов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665706" y="841611"/>
        <a:ext cx="2572335" cy="915382"/>
      </dsp:txXfrm>
    </dsp:sp>
    <dsp:sp modelId="{5A6C4A26-CF68-4721-B040-0D0F9F881FB9}">
      <dsp:nvSpPr>
        <dsp:cNvPr id="0" name=""/>
        <dsp:cNvSpPr/>
      </dsp:nvSpPr>
      <dsp:spPr>
        <a:xfrm>
          <a:off x="4674906" y="760816"/>
          <a:ext cx="2671375" cy="1014422"/>
        </a:xfrm>
        <a:prstGeom prst="roundRect">
          <a:avLst/>
        </a:prstGeom>
        <a:solidFill>
          <a:srgbClr val="FF0000">
            <a:alpha val="7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2019 г. в суд направлено 66 материалов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4724426" y="810336"/>
        <a:ext cx="2572335" cy="9153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678B9-A783-441B-BF7F-74EEF18207FF}">
      <dsp:nvSpPr>
        <dsp:cNvPr id="0" name=""/>
        <dsp:cNvSpPr/>
      </dsp:nvSpPr>
      <dsp:spPr>
        <a:xfrm>
          <a:off x="637270" y="0"/>
          <a:ext cx="7222402" cy="2934742"/>
        </a:xfrm>
        <a:prstGeom prst="rightArrow">
          <a:avLst/>
        </a:prstGeom>
        <a:gradFill rotWithShape="0">
          <a:gsLst>
            <a:gs pos="0">
              <a:srgbClr val="5F9127">
                <a:alpha val="0"/>
                <a:lumMod val="0"/>
              </a:srgbClr>
            </a:gs>
            <a:gs pos="100000">
              <a:srgbClr val="F5EBCD"/>
            </a:gs>
            <a:gs pos="60000">
              <a:srgbClr val="33CAFF"/>
            </a:gs>
            <a:gs pos="100000">
              <a:srgbClr val="FFFFFF"/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947A6-B001-44E4-9F7C-A488993D19A1}">
      <dsp:nvSpPr>
        <dsp:cNvPr id="0" name=""/>
        <dsp:cNvSpPr/>
      </dsp:nvSpPr>
      <dsp:spPr>
        <a:xfrm>
          <a:off x="22301" y="936100"/>
          <a:ext cx="2734953" cy="1173897"/>
        </a:xfrm>
        <a:prstGeom prst="roundRect">
          <a:avLst/>
        </a:prstGeom>
        <a:solidFill>
          <a:schemeClr val="tx2">
            <a:lumMod val="40000"/>
            <a:lumOff val="60000"/>
            <a:alpha val="7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2018 г. 30,5 тыс. преступлений коррупционной направленности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79606" y="993405"/>
        <a:ext cx="2620343" cy="1059287"/>
      </dsp:txXfrm>
    </dsp:sp>
    <dsp:sp modelId="{CC3D773A-B9FD-4E7F-A68A-9D06ABDFD562}">
      <dsp:nvSpPr>
        <dsp:cNvPr id="0" name=""/>
        <dsp:cNvSpPr/>
      </dsp:nvSpPr>
      <dsp:spPr>
        <a:xfrm>
          <a:off x="2880995" y="880422"/>
          <a:ext cx="2734953" cy="1173897"/>
        </a:xfrm>
        <a:prstGeom prst="roundRect">
          <a:avLst/>
        </a:prstGeom>
        <a:solidFill>
          <a:srgbClr val="FFFFFF">
            <a:alpha val="63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2019 г. 30,9 тыс. преступлений коррупционной направленности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(+1,6 %)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938300" y="937727"/>
        <a:ext cx="2620343" cy="1059287"/>
      </dsp:txXfrm>
    </dsp:sp>
    <dsp:sp modelId="{D365E152-85A4-41E6-B86B-8CA80F933BD7}">
      <dsp:nvSpPr>
        <dsp:cNvPr id="0" name=""/>
        <dsp:cNvSpPr/>
      </dsp:nvSpPr>
      <dsp:spPr>
        <a:xfrm>
          <a:off x="5752862" y="880422"/>
          <a:ext cx="2734953" cy="1173897"/>
        </a:xfrm>
        <a:prstGeom prst="roundRect">
          <a:avLst/>
        </a:prstGeom>
        <a:solidFill>
          <a:srgbClr val="FF0000">
            <a:alpha val="67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Более трети всех выявленных преступлений –мелкое взяточничество и коммерческий подкуп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5810167" y="937727"/>
        <a:ext cx="2620343" cy="10592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85715-4EAC-4081-9936-FEB0E3994078}">
      <dsp:nvSpPr>
        <dsp:cNvPr id="0" name=""/>
        <dsp:cNvSpPr/>
      </dsp:nvSpPr>
      <dsp:spPr>
        <a:xfrm>
          <a:off x="667843" y="0"/>
          <a:ext cx="7568896" cy="2536056"/>
        </a:xfrm>
        <a:prstGeom prst="rightArrow">
          <a:avLst/>
        </a:prstGeom>
        <a:solidFill>
          <a:schemeClr val="tx2">
            <a:lumMod val="40000"/>
            <a:lumOff val="60000"/>
            <a:alpha val="7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8E6C2-70EE-40C6-B4B9-AECD91A62B8F}">
      <dsp:nvSpPr>
        <dsp:cNvPr id="0" name=""/>
        <dsp:cNvSpPr/>
      </dsp:nvSpPr>
      <dsp:spPr>
        <a:xfrm>
          <a:off x="45784" y="792091"/>
          <a:ext cx="2752573" cy="1014422"/>
        </a:xfrm>
        <a:prstGeom prst="roundRect">
          <a:avLst/>
        </a:prstGeom>
        <a:solidFill>
          <a:srgbClr val="0070C0">
            <a:alpha val="31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2018 г. 126 преступлений коррупционной направленности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95304" y="841611"/>
        <a:ext cx="2653533" cy="915382"/>
      </dsp:txXfrm>
    </dsp:sp>
    <dsp:sp modelId="{5A6C4A26-CF68-4721-B040-0D0F9F881FB9}">
      <dsp:nvSpPr>
        <dsp:cNvPr id="0" name=""/>
        <dsp:cNvSpPr/>
      </dsp:nvSpPr>
      <dsp:spPr>
        <a:xfrm>
          <a:off x="3076005" y="760816"/>
          <a:ext cx="2752573" cy="1014422"/>
        </a:xfrm>
        <a:prstGeom prst="roundRect">
          <a:avLst/>
        </a:prstGeom>
        <a:solidFill>
          <a:srgbClr val="FF0000">
            <a:alpha val="78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2019 г. 222 преступления коррупционной направленности (+76,2%)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125525" y="810336"/>
        <a:ext cx="2653533" cy="915382"/>
      </dsp:txXfrm>
    </dsp:sp>
    <dsp:sp modelId="{FBD12968-E592-43F9-B380-3C365EDD440F}">
      <dsp:nvSpPr>
        <dsp:cNvPr id="0" name=""/>
        <dsp:cNvSpPr/>
      </dsp:nvSpPr>
      <dsp:spPr>
        <a:xfrm>
          <a:off x="6118324" y="792091"/>
          <a:ext cx="2752573" cy="1014422"/>
        </a:xfrm>
        <a:prstGeom prst="roundRect">
          <a:avLst/>
        </a:prstGeom>
        <a:solidFill>
          <a:srgbClr val="FFFF00">
            <a:alpha val="7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9 мес. 2019 /9 мес. 2020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          181 /142соответственно преступлений коррупционной направленности (-21,5%)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6167844" y="841611"/>
        <a:ext cx="2653533" cy="915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D2820-0B51-41B1-9D63-5436A36D31D9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EE3CA-F79D-4D7F-A4A0-635D38B9E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1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2C998-CE67-4CB3-87E0-80BFAF3E40C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581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EE3CA-F79D-4D7F-A4A0-635D38B9E4A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85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EE3CA-F79D-4D7F-A4A0-635D38B9E4A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85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0D7D21BC771EBDCC67D4FCFDAF573CD865A0BC74322C6ADBC3A7A583DBD5B73541574D81B91EB0B5AB75968876ACB8C1A56AAD16C2A9B5Cd4n8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88" y="5668941"/>
            <a:ext cx="3528392" cy="11894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145" y="2492896"/>
            <a:ext cx="4747757" cy="323397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396552" y="116632"/>
            <a:ext cx="1036915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Управление</a:t>
            </a:r>
            <a:r>
              <a:rPr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/>
            </a:r>
            <a:br>
              <a:rPr lang="en-US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Губернатора и Правительства края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по противодействию </a:t>
            </a: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коррупции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«Постановление Правительства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Хабаровского края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Lucida Sans Unicode" panose="020B0602030504020204" pitchFamily="34" charset="0"/>
                <a:cs typeface="Times New Roman" panose="02020603050405020304" pitchFamily="18" charset="0"/>
              </a:rPr>
              <a:t> от 3 декабря 2020 г. №521-пр»</a:t>
            </a:r>
            <a:endParaRPr lang="ru-RU" alt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91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Типичные нарушения закона при реализации мер, </a:t>
            </a:r>
          </a:p>
          <a:p>
            <a:pPr algn="ctr"/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предусмотренных нормативными правовыми актами: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63688" y="26064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Типичные нарушения закона при реализации мер, </a:t>
            </a:r>
          </a:p>
          <a:p>
            <a:pPr algn="ctr"/>
            <a:r>
              <a:rPr lang="ru-RU" b="1" dirty="0" smtClean="0"/>
              <a:t>предусмотренных нормативными правовыми актами:</a:t>
            </a:r>
            <a:endParaRPr lang="ru-RU" b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64919826"/>
              </p:ext>
            </p:extLst>
          </p:nvPr>
        </p:nvGraphicFramePr>
        <p:xfrm>
          <a:off x="323528" y="1772816"/>
          <a:ext cx="85206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8799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34ECC7C-B20C-44DA-94B3-6DA06D79A0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334ECC7C-B20C-44DA-94B3-6DA06D79A0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5FE156-202D-4188-99AC-2F19A3414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>
                                            <p:graphicEl>
                                              <a:dgm id="{E05FE156-202D-4188-99AC-2F19A3414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F02219-709D-4477-A42C-6636E56AA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6CF02219-709D-4477-A42C-6636E56AA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70572D5-BB63-454D-97CE-B47D1FBFE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>
                                            <p:graphicEl>
                                              <a:dgm id="{970572D5-BB63-454D-97CE-B47D1FBFEE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46B5573-2EEE-48DD-8431-D45757FAD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246B5573-2EEE-48DD-8431-D45757FAD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E9F58C-7875-42DB-934F-9F55B7BD0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dgm id="{4AE9F58C-7875-42DB-934F-9F55B7BD05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D6C0399-839C-40E1-8E7C-07F50979EB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graphicEl>
                                              <a:dgm id="{5D6C0399-839C-40E1-8E7C-07F50979EB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C2E1246-36FE-41F6-9DA5-33BB8C735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>
                                            <p:graphicEl>
                                              <a:dgm id="{AC2E1246-36FE-41F6-9DA5-33BB8C735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8C7328F-264D-4E49-9DEC-9955A33DE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graphicEl>
                                              <a:dgm id="{58C7328F-264D-4E49-9DEC-9955A33DE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03316"/>
              </p:ext>
            </p:extLst>
          </p:nvPr>
        </p:nvGraphicFramePr>
        <p:xfrm>
          <a:off x="107504" y="260648"/>
          <a:ext cx="8928992" cy="6071552"/>
        </p:xfrm>
        <a:graphic>
          <a:graphicData uri="http://schemas.openxmlformats.org/drawingml/2006/table">
            <a:tbl>
              <a:tblPr/>
              <a:tblGrid>
                <a:gridCol w="3384376"/>
                <a:gridCol w="5544616"/>
              </a:tblGrid>
              <a:tr h="638433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+mn-lt"/>
                          <a:cs typeface="Times New Roman" pitchFamily="18" charset="0"/>
                        </a:rPr>
                        <a:t>Подарки </a:t>
                      </a:r>
                    </a:p>
                    <a:p>
                      <a:pPr algn="ctr"/>
                      <a:r>
                        <a:rPr lang="ru-RU" dirty="0" smtClean="0">
                          <a:latin typeface="+mn-lt"/>
                          <a:cs typeface="Times New Roman" pitchFamily="18" charset="0"/>
                        </a:rPr>
                        <a:t>(в. </a:t>
                      </a:r>
                      <a:r>
                        <a:rPr lang="ru-RU" dirty="0" err="1" smtClean="0">
                          <a:latin typeface="+mn-lt"/>
                          <a:cs typeface="Times New Roman" pitchFamily="18" charset="0"/>
                        </a:rPr>
                        <a:t>т.ч</a:t>
                      </a:r>
                      <a:r>
                        <a:rPr lang="ru-RU" dirty="0" smtClean="0">
                          <a:latin typeface="+mn-lt"/>
                          <a:cs typeface="Times New Roman" pitchFamily="18" charset="0"/>
                        </a:rPr>
                        <a:t>. Участие в мероприятиях делового гостеприимства)</a:t>
                      </a:r>
                      <a:endParaRPr lang="ru-RU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6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33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Будьте  осторожны при получении или вручении подарка, при определенных обстоятельствах подарки могут быть расценены</a:t>
                      </a:r>
                      <a:r>
                        <a:rPr lang="ru-RU" baseline="0" dirty="0" smtClean="0"/>
                        <a:t> – как взятка или подкуп.</a:t>
                      </a:r>
                    </a:p>
                    <a:p>
                      <a:pPr algn="ctr"/>
                      <a:endParaRPr lang="ru-RU" baseline="0" dirty="0" smtClean="0"/>
                    </a:p>
                    <a:p>
                      <a:pPr algn="ctr"/>
                      <a:r>
                        <a:rPr lang="ru-RU" b="1" baseline="0" dirty="0" smtClean="0"/>
                        <a:t>Основные признаки дарения: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3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Безвозмездность ст. 527 ГК РФ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При наличии встречного обстоятельства сделка не признается дарением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2000"/>
                      </a:srgbClr>
                    </a:solidFill>
                  </a:tcPr>
                </a:tc>
              </a:tr>
              <a:tr h="638433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Обычность ст. 575 ГК РФ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«Обычность подарков определяется прежде всего его стоимостью, соответственно  под это понятие не подходят дорогостоящие предметы. Кроме того,</a:t>
                      </a:r>
                      <a:r>
                        <a:rPr lang="ru-RU" baseline="0" dirty="0" smtClean="0"/>
                        <a:t> «обычность» предполагает традиционность обстановки- юбилей, успешное завершение этапа, торжественное событие и т.д.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2000"/>
                      </a:srgbClr>
                    </a:solidFill>
                  </a:tcPr>
                </a:tc>
              </a:tr>
              <a:tr h="402272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Общие требования к подаркам: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33">
                <a:tc gridSpan="2"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Не подразумевает возникновения каких-либо обязательств перед дарителем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Не </a:t>
                      </a:r>
                      <a:r>
                        <a:rPr lang="ru-RU" baseline="0" dirty="0" smtClean="0"/>
                        <a:t> имеет цели оказания воздействия на объективность получателя при исполнении должностных обязанностей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Не создает для предприятия репарационного риска в случае раскрытия о нем информации другим лицам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37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07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45518"/>
              </p:ext>
            </p:extLst>
          </p:nvPr>
        </p:nvGraphicFramePr>
        <p:xfrm>
          <a:off x="179512" y="188639"/>
          <a:ext cx="8784976" cy="6623616"/>
        </p:xfrm>
        <a:graphic>
          <a:graphicData uri="http://schemas.openxmlformats.org/drawingml/2006/table">
            <a:tbl>
              <a:tblPr/>
              <a:tblGrid>
                <a:gridCol w="4392488"/>
                <a:gridCol w="4392488"/>
              </a:tblGrid>
              <a:tr h="38572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Что</a:t>
                      </a:r>
                      <a:r>
                        <a:rPr lang="ru-RU" b="1" baseline="0" dirty="0" smtClean="0"/>
                        <a:t> приемлемо?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Приемлемо: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приемлемо: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8686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Получение подарка по личному поводу или</a:t>
                      </a:r>
                      <a:r>
                        <a:rPr lang="ru-RU" baseline="0" dirty="0" smtClean="0"/>
                        <a:t> к общепризнанному празднику: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b="1" baseline="0" dirty="0" smtClean="0"/>
                        <a:t>Общедоступные </a:t>
                      </a:r>
                      <a:r>
                        <a:rPr lang="ru-RU" baseline="0" dirty="0" smtClean="0"/>
                        <a:t>скидки;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Право посещения мероприятий (выставки, спортивные соревнования…);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Сувениры, канцелярия с логотипом компании, офисные принадлежности;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Цветы;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r>
                        <a:rPr lang="ru-RU" baseline="0" dirty="0" smtClean="0"/>
                        <a:t>Кондитерские изделия.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ü"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Наличные и безналичные денежные средства (в </a:t>
                      </a:r>
                      <a:r>
                        <a:rPr lang="ru-RU" dirty="0" err="1" smtClean="0"/>
                        <a:t>т.ч</a:t>
                      </a:r>
                      <a:r>
                        <a:rPr lang="ru-RU" dirty="0" smtClean="0"/>
                        <a:t>. юбилейные банкноты и монеты)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Легко конвертируемые в денежные средства (карты, ценные бумаги на предъявителя, подарочный сертификат</a:t>
                      </a:r>
                      <a:r>
                        <a:rPr lang="ru-RU" baseline="0" dirty="0" smtClean="0"/>
                        <a:t>, электронный кошелек)</a:t>
                      </a:r>
                      <a:r>
                        <a:rPr lang="ru-RU" dirty="0" smtClean="0"/>
                        <a:t>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Вещи, ограниченные в обороте (оружие, предметы искусства)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Изделия из драгоценных металлов и камней (монеты, награды, украшения)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Техника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Недвижимость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b="1" dirty="0" smtClean="0"/>
                        <a:t>Услуги: </a:t>
                      </a:r>
                      <a:r>
                        <a:rPr lang="ru-RU" b="0" dirty="0" smtClean="0"/>
                        <a:t>туристические путевки, косметологические услуги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b="1" dirty="0" smtClean="0"/>
                        <a:t>Выгода: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b="0" dirty="0" smtClean="0"/>
                        <a:t>Занижение стоимости передаваемого</a:t>
                      </a:r>
                      <a:r>
                        <a:rPr lang="ru-RU" b="0" baseline="0" dirty="0" smtClean="0"/>
                        <a:t> имущества;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ru-RU" b="0" baseline="0" dirty="0" smtClean="0"/>
                        <a:t>Прощение долга.</a:t>
                      </a:r>
                      <a:endParaRPr lang="ru-RU" b="0" dirty="0" smtClean="0"/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ru-RU" b="1" dirty="0" smtClean="0"/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207434"/>
            <a:ext cx="864096" cy="6480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131" y="149825"/>
            <a:ext cx="764704" cy="7647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0284" y="4677850"/>
            <a:ext cx="3960440" cy="288032"/>
          </a:xfrm>
          <a:prstGeom prst="rect">
            <a:avLst/>
          </a:prstGeom>
          <a:solidFill>
            <a:srgbClr val="FF00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Стоимость не более 3000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47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1366" y="404664"/>
            <a:ext cx="79190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Статья 575. </a:t>
            </a:r>
            <a:r>
              <a:rPr lang="ru-RU" b="1" dirty="0" smtClean="0"/>
              <a:t> ГК РФ  (Запрещение дарения).</a:t>
            </a:r>
            <a:endParaRPr lang="ru-RU" dirty="0"/>
          </a:p>
          <a:p>
            <a:pPr algn="just"/>
            <a:r>
              <a:rPr lang="ru-RU" b="1" u="sng" dirty="0">
                <a:hlinkClick r:id="rId3"/>
              </a:rPr>
              <a:t>1</a:t>
            </a:r>
            <a:r>
              <a:rPr lang="ru-RU" b="1" u="sng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. Не допускается дарение, за исключением обычных подарков, стоимость которых не превышает трех тысяч рублей:</a:t>
            </a:r>
          </a:p>
          <a:p>
            <a:pPr algn="just"/>
            <a:r>
              <a:rPr lang="ru-RU" dirty="0"/>
              <a:t>(в ред. Федерального </a:t>
            </a:r>
            <a:r>
              <a:rPr lang="ru-RU" dirty="0">
                <a:hlinkClick r:id="rId3"/>
              </a:rPr>
              <a:t>закона от 25.12.2008 N 280-ФЗ)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) работникам образовательных организаций, медицинских организаций, организаций, оказывающих социальные услуги, и аналогичных организаций, в том числе организаций для детей-сирот и детей, оставшихся без попечения родителей, гражданами, находящимися в них на лечении, содержании или воспитании, супругами и родственниками этих граждан;</a:t>
            </a:r>
          </a:p>
          <a:p>
            <a:pPr algn="just"/>
            <a:r>
              <a:rPr lang="ru-RU" dirty="0"/>
              <a:t>(в ред. Федерального закона от 24.04.2008 N 49-ФЗ</a:t>
            </a:r>
            <a:r>
              <a:rPr lang="ru-RU" dirty="0" smtClean="0"/>
              <a:t>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1366" y="3789040"/>
            <a:ext cx="8207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Закон предусматривает освобождение от уголовной ответственности за посредничество во взяточничестве (примечание к ст. 291.1 УК) при условии, что после совершения преступления лицо не только добровольно сообщило о нем органу, имеющему право возбудить уголовное дело, но и активно способствовало раскрытию преступления и (или) его пресечению.</a:t>
            </a:r>
          </a:p>
        </p:txBody>
      </p:sp>
    </p:spTree>
    <p:extLst>
      <p:ext uri="{BB962C8B-B14F-4D97-AF65-F5344CB8AC3E}">
        <p14:creationId xmlns:p14="http://schemas.microsoft.com/office/powerpoint/2010/main" val="425600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6" y="41338"/>
            <a:ext cx="87987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Рисунок 1" descr="Описание: C:\Users\ishmuratovra\Desktop\ЛОГ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0507"/>
            <a:ext cx="2643860" cy="198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2183193"/>
            <a:ext cx="8420126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Разъяснения по отдельным вопросам, связанным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применением Типового положения 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сообщении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отдельными категориями лиц о получении подарка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связи с протокольными мероприятиями, служебными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командировками и другими официальными мероприятиями,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которых связано с исполнением ими служебных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(должностных) обязанностей, сдаче и оценке подарка, реализации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(выкупе) и зачислении средств, вырученных от его реализации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утвержденного постановлением Правительства Российской Федерации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9 января 2014 г. № 10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2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1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35696" y="134562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/>
              <a:t>Уведомление о приеме бывшего госслужащего </a:t>
            </a:r>
          </a:p>
          <a:p>
            <a:pPr algn="ctr"/>
            <a:r>
              <a:rPr lang="ru-RU" b="1" u="sng" dirty="0"/>
              <a:t>на работу </a:t>
            </a:r>
            <a:r>
              <a:rPr lang="ru-RU" b="1" u="sng" dirty="0" smtClean="0"/>
              <a:t>предприятием:</a:t>
            </a:r>
            <a:endParaRPr lang="ru-RU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908720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 </a:t>
            </a:r>
            <a:r>
              <a:rPr lang="ru-RU" dirty="0"/>
              <a:t>При заключении работодателем трудового договора с гражданином, который замещал определенную законодательством должность государственной или муниципальной службы, и с момента увольнения которого с такой службы не прошло более двух лет, этот новый работодатель обязан сообщать  в 10-дневный срок о заключении трудового договора бывшему работодателю служащего в соответствующий государственный или муниципальный орган.</a:t>
            </a:r>
          </a:p>
          <a:p>
            <a:pPr algn="just"/>
            <a:r>
              <a:rPr lang="ru-RU" b="1" spc="-14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ч. 3 ст. 64.1 ТК РФ; Федеральный закон от 25 декабря 2008 года</a:t>
            </a:r>
            <a:br>
              <a:rPr lang="ru-RU" b="1" spc="-14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b="1" spc="-14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 273-ФЗ  «О противодействии коррупции»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933056"/>
            <a:ext cx="84969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	Чтобы </a:t>
            </a:r>
            <a:r>
              <a:rPr lang="ru-RU" dirty="0"/>
              <a:t>работодателю убедиться, что должность бывшего служащего входит в перечни, и, следовательно, такому работодателю нужно подавать уведомление на нового работника, он может воспользоваться 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пп.1 п. 51 Методических рекомендаций, утв. Письмом Минтруда от 11.05.2017 № 18-4/10/П-2943</a:t>
            </a:r>
            <a:r>
              <a:rPr lang="ru-RU" dirty="0"/>
              <a:t>.</a:t>
            </a:r>
          </a:p>
          <a:p>
            <a:pPr algn="just"/>
            <a:r>
              <a:rPr lang="ru-RU" dirty="0" smtClean="0"/>
              <a:t>	За  </a:t>
            </a:r>
            <a:r>
              <a:rPr lang="ru-RU" dirty="0"/>
              <a:t>неисполнение порядка уведомления, предусмотрена ответственность</a:t>
            </a:r>
          </a:p>
          <a:p>
            <a:pPr algn="just"/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ст. 19.29 КоАП РФ </a:t>
            </a:r>
            <a:r>
              <a:rPr lang="ru-RU" dirty="0"/>
              <a:t>(незаконное привлечение к трудовой деятельности либо к выполнению работ или оказанию услуг государственного или муниципального служащего, либо бывшего государственного или муниципального служащего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64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6" y="41338"/>
            <a:ext cx="87987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6997" y="1481200"/>
            <a:ext cx="88450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600451" y="6460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0332" y="369045"/>
            <a:ext cx="85399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u="sng" dirty="0"/>
              <a:t>Уведомление о склонении к совершению коррупционных правонарушений:</a:t>
            </a:r>
          </a:p>
          <a:p>
            <a:pPr algn="ctr"/>
            <a:r>
              <a:rPr lang="ru-RU" sz="1600" b="1" u="sng" dirty="0"/>
              <a:t>в соответствии со статьей 9 Федерального закона от 25.12.2008 № 273 – ФЗ «О противодействии коррупции»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97030" y="1348605"/>
            <a:ext cx="4127740" cy="9747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1919"/>
                </a:solidFill>
              </a:rPr>
              <a:t>Должностные лица:</a:t>
            </a:r>
            <a:endParaRPr lang="ru-RU" b="1" dirty="0">
              <a:solidFill>
                <a:srgbClr val="FF1919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960900" y="2372266"/>
            <a:ext cx="423773" cy="483079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83146" y="2915728"/>
            <a:ext cx="3621101" cy="106104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ведомлять обо всех случаях обращения к нему каких-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ибо лиц в целях склонения его к совершению коррупционных правонарушений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005306" y="4405942"/>
            <a:ext cx="763438" cy="40544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974824" y="5128118"/>
            <a:ext cx="763438" cy="40544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002150" y="5881776"/>
            <a:ext cx="763438" cy="40544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886967" y="4364966"/>
            <a:ext cx="2710851" cy="4873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редставителя нанимателя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62003" y="5082111"/>
            <a:ext cx="2710851" cy="4974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рганы прокуратуры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08371" y="5794075"/>
            <a:ext cx="2710851" cy="5434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ругие государственные органы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94" y="5082111"/>
            <a:ext cx="1409053" cy="1341405"/>
          </a:xfrm>
          <a:prstGeom prst="rect">
            <a:avLst/>
          </a:prstGeom>
          <a:effectLst>
            <a:softEdge rad="495300"/>
          </a:effec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838" y="1538021"/>
            <a:ext cx="2477463" cy="4976690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4" name="TextBox 3"/>
          <p:cNvSpPr txBox="1"/>
          <p:nvPr/>
        </p:nvSpPr>
        <p:spPr>
          <a:xfrm>
            <a:off x="251520" y="1558496"/>
            <a:ext cx="26016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Дополнительно необходимо изучить: </a:t>
            </a:r>
            <a:r>
              <a:rPr lang="ru-RU" sz="1400" b="1" dirty="0" smtClean="0">
                <a:solidFill>
                  <a:srgbClr val="FF0000"/>
                </a:solidFill>
              </a:rPr>
              <a:t>информацию  Минтруда России от 04.03.2013  </a:t>
            </a:r>
            <a:r>
              <a:rPr lang="ru-RU" sz="1400" dirty="0" smtClean="0"/>
              <a:t>«Обзор рекомендаций по осуществлению комплекса организационных, разъяснительных и иных  иных мер по недопущению должностными лицами поведения, которое может восприниматься окружающими как обещание дачи взятки или предложение дачи взятки либо как согласие принять взятку или как просьба о даче взятки»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497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842338"/>
            <a:ext cx="3203848" cy="94588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75656" y="13456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chemeClr val="tx1">
                    <a:lumMod val="95000"/>
                  </a:schemeClr>
                </a:solidFill>
              </a:rPr>
              <a:t>Ответственность компаний и их должностных лиц за нарушение законодательства о противодействии коррупции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484918"/>
              </p:ext>
            </p:extLst>
          </p:nvPr>
        </p:nvGraphicFramePr>
        <p:xfrm>
          <a:off x="150638" y="780893"/>
          <a:ext cx="8964486" cy="4399561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98544"/>
                <a:gridCol w="2798544"/>
                <a:gridCol w="3367398"/>
              </a:tblGrid>
              <a:tr h="9919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Виды ответственности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Юридические лица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Физические лица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919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Уголовно-правовая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805237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+mn-lt"/>
                        </a:rPr>
                        <a:t> </a:t>
                      </a:r>
                      <a:endParaRPr lang="ru-RU" sz="2400" dirty="0">
                        <a:solidFill>
                          <a:schemeClr val="tx1">
                            <a:lumMod val="9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8052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Гражданско-правовая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805237">
                <a:tc>
                  <a:txBody>
                    <a:bodyPr/>
                    <a:lstStyle/>
                    <a:p>
                      <a:pPr algn="l"/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Дисциплинарная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5103674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Ключевым признаком состава коррупционного правонарушения всегда является незаконное получение преимуществ </a:t>
            </a:r>
            <a:r>
              <a:rPr lang="ru-RU" i="1" dirty="0">
                <a:solidFill>
                  <a:schemeClr val="tx1">
                    <a:lumMod val="95000"/>
                  </a:schemeClr>
                </a:solidFill>
              </a:rPr>
              <a:t>(состоявшееся или потенциальное, как правило, посредством вознаграждения либо иного нелегитимного воздействия на должностное лицо</a:t>
            </a:r>
            <a:r>
              <a:rPr lang="ru-RU" i="1" dirty="0">
                <a:latin typeface="Calibri" panose="020F0502020204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1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15" y="260648"/>
            <a:ext cx="117633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63688" y="548680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Статистика Хабаровского края административных правонарушений:</a:t>
            </a:r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23123546"/>
              </p:ext>
            </p:extLst>
          </p:nvPr>
        </p:nvGraphicFramePr>
        <p:xfrm>
          <a:off x="503885" y="1230770"/>
          <a:ext cx="8496944" cy="293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1195011"/>
            <a:ext cx="6128677" cy="646331"/>
          </a:xfrm>
          <a:prstGeom prst="rect">
            <a:avLst/>
          </a:prstGeom>
          <a:solidFill>
            <a:srgbClr val="FFFFFF">
              <a:alpha val="5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19.28 КоАП РФ (Незаконное вознаграждение от имени юридического лица)</a:t>
            </a:r>
            <a:endParaRPr lang="ru-RU" b="1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017948381"/>
              </p:ext>
            </p:extLst>
          </p:nvPr>
        </p:nvGraphicFramePr>
        <p:xfrm>
          <a:off x="239415" y="4149080"/>
          <a:ext cx="8904584" cy="253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43608" y="3573016"/>
            <a:ext cx="7632848" cy="1200329"/>
          </a:xfrm>
          <a:prstGeom prst="rect">
            <a:avLst/>
          </a:prstGeom>
          <a:solidFill>
            <a:schemeClr val="tx2">
              <a:lumMod val="60000"/>
              <a:lumOff val="40000"/>
              <a:alpha val="3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19.29 КоАП РФ (Незаконное </a:t>
            </a:r>
            <a:r>
              <a:rPr lang="ru-RU" b="1" dirty="0"/>
              <a:t>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</a:t>
            </a:r>
            <a:r>
              <a:rPr lang="ru-RU" b="1" dirty="0" smtClean="0"/>
              <a:t>служащего)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6754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Graphic spid="8" grpId="0">
        <p:bldAsOne/>
      </p:bldGraphic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15" y="260648"/>
            <a:ext cx="117633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63688" y="548680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Статистика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/>
              <a:t>преступлений коррупционного </a:t>
            </a:r>
            <a:r>
              <a:rPr lang="ru-RU" b="1" dirty="0" smtClean="0"/>
              <a:t>характера:</a:t>
            </a:r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28972006"/>
              </p:ext>
            </p:extLst>
          </p:nvPr>
        </p:nvGraphicFramePr>
        <p:xfrm>
          <a:off x="539552" y="918012"/>
          <a:ext cx="8496944" cy="293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7864" y="1196752"/>
            <a:ext cx="2604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Российская Федерация </a:t>
            </a:r>
            <a:endParaRPr lang="ru-RU" b="1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612266154"/>
              </p:ext>
            </p:extLst>
          </p:nvPr>
        </p:nvGraphicFramePr>
        <p:xfrm>
          <a:off x="239415" y="4149080"/>
          <a:ext cx="8904584" cy="253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35896" y="4293096"/>
            <a:ext cx="223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Хабаровский край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63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Graphic spid="8" grpId="0">
        <p:bldAsOne/>
      </p:bldGraphic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3" y="5912113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7583" y="143666"/>
            <a:ext cx="8622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u="sng" strike="noStrike" baseline="0" dirty="0" smtClean="0">
                <a:cs typeface="Times New Roman" panose="02020603050405020304" pitchFamily="18" charset="0"/>
              </a:rPr>
              <a:t>КОРРУПЦИЯ С ТОЧКИ ЗРЕНИЯ РОССИЙСКОГО</a:t>
            </a:r>
            <a:r>
              <a:rPr lang="ru-RU" sz="2000" b="1" i="0" u="sng" strike="noStrike" dirty="0" smtClean="0">
                <a:cs typeface="Times New Roman" panose="02020603050405020304" pitchFamily="18" charset="0"/>
              </a:rPr>
              <a:t> </a:t>
            </a:r>
            <a:r>
              <a:rPr lang="ru-RU" sz="2000" b="1" i="0" u="sng" strike="noStrike" baseline="0" dirty="0" smtClean="0">
                <a:cs typeface="Times New Roman" panose="02020603050405020304" pitchFamily="18" charset="0"/>
              </a:rPr>
              <a:t>ЗАКОНОДАТЕЛЬСТВА</a:t>
            </a:r>
            <a:endParaRPr lang="ru-RU" sz="2000" b="1" u="sng" dirty="0"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553755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Times New Roman" panose="02020603050405020304" pitchFamily="18" charset="0"/>
              </a:rPr>
              <a:t>Федеральный закон «О противодействии коррупции»</a:t>
            </a:r>
            <a:r>
              <a:rPr lang="ru-RU" sz="2400" b="1" i="0" u="none" strike="noStrike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Times New Roman" panose="02020603050405020304" pitchFamily="18" charset="0"/>
              </a:rPr>
              <a:t>от 25.12.2008 N 273-ФЗ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120" y="1988840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0" i="0" u="none" strike="noStrike" baseline="0" dirty="0" smtClean="0">
              <a:solidFill>
                <a:srgbClr val="000000"/>
              </a:solidFill>
            </a:endParaRPr>
          </a:p>
          <a:p>
            <a:endParaRPr lang="ru-RU" sz="800" b="0" i="0" u="none" strike="noStrike" baseline="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злоупотребление служебным положением,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дача взятки, получение взятки,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злоупотребление полномочиями,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коммерческий подкуп,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>
                <a:cs typeface="Times New Roman" panose="02020603050405020304" pitchFamily="18" charset="0"/>
              </a:rPr>
              <a:t>либо все вышеперечисленное в интересах юридического лица.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985" y="1268760"/>
            <a:ext cx="2935164" cy="2373923"/>
          </a:xfrm>
          <a:prstGeom prst="rect">
            <a:avLst/>
          </a:prstGeom>
          <a:effectLst>
            <a:softEdge rad="241300"/>
          </a:effectLst>
        </p:spPr>
      </p:pic>
    </p:spTree>
    <p:extLst>
      <p:ext uri="{BB962C8B-B14F-4D97-AF65-F5344CB8AC3E}">
        <p14:creationId xmlns:p14="http://schemas.microsoft.com/office/powerpoint/2010/main" val="314041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143666"/>
            <a:ext cx="6264696" cy="923330"/>
          </a:xfrm>
          <a:prstGeom prst="rect">
            <a:avLst/>
          </a:prstGeom>
          <a:solidFill>
            <a:schemeClr val="tx2">
              <a:lumMod val="40000"/>
              <a:lumOff val="6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Число </a:t>
            </a:r>
            <a:r>
              <a:rPr lang="ru-RU" b="1" dirty="0" smtClean="0">
                <a:solidFill>
                  <a:srgbClr val="002060"/>
                </a:solidFill>
              </a:rPr>
              <a:t>лиц,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осужденных  за преступления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коррупционной направленности судами края: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683376"/>
              </p:ext>
            </p:extLst>
          </p:nvPr>
        </p:nvGraphicFramePr>
        <p:xfrm>
          <a:off x="251520" y="2132856"/>
          <a:ext cx="864095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131"/>
                <a:gridCol w="2541459"/>
                <a:gridCol w="1307036"/>
                <a:gridCol w="1186011"/>
                <a:gridCol w="1440159"/>
                <a:gridCol w="1440159"/>
              </a:tblGrid>
              <a:tr h="67437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№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Количество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2018 г.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2019 г.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9 месяцев 2019 г.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9 месяцев 2020 г.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  <a:alpha val="34000"/>
                      </a:schemeClr>
                    </a:solidFill>
                  </a:tcPr>
                </a:tc>
              </a:tr>
              <a:tr h="674373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общее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число осужденных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</a:tr>
              <a:tr h="674373">
                <a:tc>
                  <a:txBody>
                    <a:bodyPr/>
                    <a:lstStyle/>
                    <a:p>
                      <a:r>
                        <a:rPr lang="ru-RU" dirty="0" smtClean="0"/>
                        <a:t>1.1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 них: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руководители и бухгалтеры</a:t>
                      </a:r>
                      <a:r>
                        <a:rPr lang="ru-RU" baseline="0" dirty="0" smtClean="0"/>
                        <a:t> унитарных предприятий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1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0666" y="277534"/>
            <a:ext cx="7107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Размещение информации на сайте организации </a:t>
            </a:r>
          </a:p>
          <a:p>
            <a:pPr algn="ctr"/>
            <a:r>
              <a:rPr lang="ru-RU" b="1" dirty="0" smtClean="0"/>
              <a:t>о проделанной антикоррупционной работе должно осуществляться в соответствии с :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127" y="1200864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pPr algn="ctr"/>
            <a:r>
              <a:rPr lang="ru-RU" b="1" dirty="0" smtClean="0"/>
              <a:t>ПРИКАЗОМ МИНИСТЕРСТВО </a:t>
            </a:r>
            <a:r>
              <a:rPr lang="ru-RU" b="1" dirty="0"/>
              <a:t>ТРУДА </a:t>
            </a:r>
            <a:endParaRPr lang="ru-RU" b="1" dirty="0" smtClean="0"/>
          </a:p>
          <a:p>
            <a:pPr algn="ctr"/>
            <a:r>
              <a:rPr lang="ru-RU" b="1" dirty="0" smtClean="0"/>
              <a:t> </a:t>
            </a:r>
            <a:r>
              <a:rPr lang="ru-RU" b="1" dirty="0"/>
              <a:t>СОЦИАЛЬНОЙ ЗАЩИТЫ РОССИЙСКОЙ ФЕДЕРАЦИИ</a:t>
            </a:r>
          </a:p>
          <a:p>
            <a:pPr algn="ctr"/>
            <a:r>
              <a:rPr lang="ru-RU" b="1" dirty="0"/>
              <a:t> </a:t>
            </a:r>
          </a:p>
          <a:p>
            <a:r>
              <a:rPr lang="ru-RU" b="1" dirty="0" smtClean="0"/>
              <a:t>			от </a:t>
            </a:r>
            <a:r>
              <a:rPr lang="ru-RU" b="1" dirty="0"/>
              <a:t>7 октября 2013 г. N 530н</a:t>
            </a:r>
          </a:p>
          <a:p>
            <a:pPr algn="ctr"/>
            <a:r>
              <a:rPr lang="ru-RU" b="1" dirty="0"/>
              <a:t> </a:t>
            </a:r>
            <a:r>
              <a:rPr lang="ru-RU" b="1" dirty="0" smtClean="0"/>
              <a:t>«О </a:t>
            </a:r>
            <a:r>
              <a:rPr lang="ru-RU" b="1" dirty="0"/>
              <a:t>ТРЕБОВАНИЯХ</a:t>
            </a:r>
          </a:p>
          <a:p>
            <a:pPr algn="ctr"/>
            <a:r>
              <a:rPr lang="ru-RU" b="1" dirty="0"/>
              <a:t>К РАЗМЕЩЕНИЮ И НАПОЛНЕНИЮ ПОДРАЗДЕЛОВ, ПОСВЯЩЕННЫХ</a:t>
            </a:r>
          </a:p>
          <a:p>
            <a:pPr algn="ctr"/>
            <a:r>
              <a:rPr lang="ru-RU" b="1" dirty="0"/>
              <a:t>ВОПРОСАМ ПРОТИВОДЕЙСТВИЯ КОРРУПЦИИ, ОФИЦИАЛЬНЫХ САЙТОВ</a:t>
            </a:r>
          </a:p>
          <a:p>
            <a:pPr algn="ctr"/>
            <a:r>
              <a:rPr lang="ru-RU" b="1" dirty="0"/>
              <a:t>ФЕДЕРАЛЬНЫХ ГОСУДАРСТВЕННЫХ ОРГАНОВ, ЦЕНТРАЛЬНОГО БАНКА</a:t>
            </a:r>
          </a:p>
          <a:p>
            <a:pPr algn="ctr"/>
            <a:r>
              <a:rPr lang="ru-RU" b="1" dirty="0"/>
              <a:t>РОССИЙСКОЙ ФЕДЕРАЦИИ, ПЕНСИОННОГО ФОНДА РОССИЙСКОЙ</a:t>
            </a:r>
          </a:p>
          <a:p>
            <a:pPr algn="ctr"/>
            <a:r>
              <a:rPr lang="ru-RU" b="1" dirty="0"/>
              <a:t>ФЕДЕРАЦИИ, ФОНДА СОЦИАЛЬНОГО СТРАХОВАНИЯ РОССИЙСКОЙ</a:t>
            </a:r>
          </a:p>
          <a:p>
            <a:pPr algn="ctr"/>
            <a:r>
              <a:rPr lang="ru-RU" b="1" dirty="0"/>
              <a:t>ФЕДЕРАЦИИ, ФЕДЕРАЛЬНОГО ФОНДА ОБЯЗАТЕЛЬНОГО МЕДИЦИНСКОГО</a:t>
            </a:r>
          </a:p>
          <a:p>
            <a:pPr algn="ctr"/>
            <a:r>
              <a:rPr lang="ru-RU" b="1" dirty="0"/>
              <a:t>СТРАХОВАНИЯ, ГОСУДАРСТВЕННЫХ КОРПОРАЦИЙ (КОМПАНИЙ), ИНЫХ</a:t>
            </a:r>
          </a:p>
          <a:p>
            <a:pPr algn="ctr"/>
            <a:r>
              <a:rPr lang="ru-RU" b="1" dirty="0"/>
              <a:t>ОРГАНИЗАЦИЙ, СОЗДАННЫХ НА ОСНОВАНИИ ФЕДЕРАЛЬНЫХ ЗАКОНОВ,</a:t>
            </a:r>
          </a:p>
          <a:p>
            <a:pPr algn="ctr"/>
            <a:r>
              <a:rPr lang="ru-RU" b="1" dirty="0"/>
              <a:t>И ТРЕБОВАНИЯХ К ДОЛЖНОСТЯМ, ЗАМЕЩЕНИЕ КОТОРЫХ ВЛЕЧЕТ</a:t>
            </a:r>
          </a:p>
          <a:p>
            <a:pPr algn="ctr"/>
            <a:r>
              <a:rPr lang="ru-RU" b="1" dirty="0"/>
              <a:t>ЗА СОБОЙ РАЗМЕЩЕНИЕ СВЕДЕНИЙ О ДОХОДАХ, РАСХОДАХ,</a:t>
            </a:r>
          </a:p>
          <a:p>
            <a:pPr algn="ctr"/>
            <a:r>
              <a:rPr lang="ru-RU" b="1" dirty="0"/>
              <a:t>ОБ ИМУЩЕСТВЕ И ОБЯЗАТЕЛЬСТВАХ ИМУЩЕСТВЕННОГО </a:t>
            </a:r>
            <a:r>
              <a:rPr lang="ru-RU" b="1" dirty="0" smtClean="0"/>
              <a:t>ХАРАКТЕРА»</a:t>
            </a:r>
            <a:endParaRPr lang="ru-RU" b="1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4914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4085" y="3068960"/>
            <a:ext cx="8270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1696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80667" y="353683"/>
            <a:ext cx="76118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В соответствии со статьей </a:t>
            </a:r>
            <a:r>
              <a:rPr lang="ru-RU" dirty="0"/>
              <a:t>10 Федерального </a:t>
            </a:r>
            <a:r>
              <a:rPr lang="ru-RU" dirty="0" smtClean="0"/>
              <a:t>закона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от 25 декабря 2008 г.    </a:t>
            </a:r>
            <a:r>
              <a:rPr lang="ru-RU" dirty="0" smtClean="0"/>
              <a:t>    </a:t>
            </a:r>
            <a:r>
              <a:rPr lang="ru-RU" dirty="0"/>
              <a:t>№ </a:t>
            </a:r>
            <a:r>
              <a:rPr lang="ru-RU" dirty="0" smtClean="0"/>
              <a:t>273-ФЗ </a:t>
            </a:r>
            <a:r>
              <a:rPr lang="ru-RU" dirty="0"/>
              <a:t>«О противодействии коррупции» (далее - Федеральный закон № 273-ФЗ) </a:t>
            </a:r>
            <a:endParaRPr lang="ru-RU" dirty="0" smtClean="0"/>
          </a:p>
          <a:p>
            <a:pPr algn="just"/>
            <a:r>
              <a:rPr lang="ru-RU" dirty="0" smtClean="0"/>
              <a:t>	 </a:t>
            </a:r>
            <a:r>
              <a:rPr lang="ru-RU" dirty="0"/>
              <a:t>Под конфликтом интересов в настоящем Федеральном законе понимается ситуация, 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полномочий).</a:t>
            </a:r>
          </a:p>
          <a:p>
            <a:pPr algn="just"/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48" y="4435348"/>
            <a:ext cx="1489005" cy="114594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473437"/>
            <a:ext cx="1144097" cy="10092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152" y="4481198"/>
            <a:ext cx="940279" cy="940279"/>
          </a:xfrm>
          <a:prstGeom prst="rect">
            <a:avLst/>
          </a:prstGeom>
        </p:spPr>
      </p:pic>
      <p:sp>
        <p:nvSpPr>
          <p:cNvPr id="11" name="Волна 10"/>
          <p:cNvSpPr/>
          <p:nvPr/>
        </p:nvSpPr>
        <p:spPr>
          <a:xfrm>
            <a:off x="552777" y="3563296"/>
            <a:ext cx="2845837" cy="735984"/>
          </a:xfrm>
          <a:prstGeom prst="wav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Личные интересы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олна 11"/>
          <p:cNvSpPr/>
          <p:nvPr/>
        </p:nvSpPr>
        <p:spPr>
          <a:xfrm>
            <a:off x="552777" y="5581292"/>
            <a:ext cx="2890219" cy="974782"/>
          </a:xfrm>
          <a:prstGeom prst="wav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Близкие и друзья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Волна 12"/>
          <p:cNvSpPr/>
          <p:nvPr/>
        </p:nvSpPr>
        <p:spPr>
          <a:xfrm>
            <a:off x="5794849" y="3616756"/>
            <a:ext cx="2845837" cy="735984"/>
          </a:xfrm>
          <a:prstGeom prst="wav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Волна 13"/>
          <p:cNvSpPr/>
          <p:nvPr/>
        </p:nvSpPr>
        <p:spPr>
          <a:xfrm>
            <a:off x="6012160" y="5581291"/>
            <a:ext cx="3026416" cy="974783"/>
          </a:xfrm>
          <a:prstGeom prst="wave">
            <a:avLst>
              <a:gd name="adj1" fmla="val 12500"/>
              <a:gd name="adj2" fmla="val 656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Физические и юридические лица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47776" y="5737326"/>
            <a:ext cx="2389516" cy="3981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Лицо, замещающее должность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61380" y="3616756"/>
            <a:ext cx="2247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Структура конфликта</a:t>
            </a:r>
          </a:p>
          <a:p>
            <a:pPr algn="ctr"/>
            <a:r>
              <a:rPr lang="ru-RU" dirty="0" smtClean="0"/>
              <a:t> интересов: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398614" y="4240323"/>
            <a:ext cx="571834" cy="390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223556" y="4258455"/>
            <a:ext cx="578738" cy="389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461380" y="5229200"/>
            <a:ext cx="509068" cy="352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364088" y="5229200"/>
            <a:ext cx="648072" cy="352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16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79712" y="287559"/>
            <a:ext cx="62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Почему важно регулировать?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18007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dirty="0"/>
              <a:t>	Ключевое отличие заключается в том, что ситуации конфликта интересов должностное лицо еще не сделало окончательного выбора. Оно может склониться как в сторону личного интереса, так и в сторону должного исполнения обязанностей.  </a:t>
            </a:r>
          </a:p>
          <a:p>
            <a:pPr algn="just"/>
            <a:r>
              <a:rPr lang="ru-RU" dirty="0"/>
              <a:t>	Поэтому своевременное выявление таких ситуаций и принятие адекватных мер по минимизации этического выбора должностного лица становится важным средством предупреждения коррупционных правонарушений.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1580" y="38610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Ключевые «области регулирования», где возникновение конфликта интересов является наиболее вероятным: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806688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Конфликт интересов – это не всегда коррупция!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37574" y="4507379"/>
            <a:ext cx="8028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1600" dirty="0" smtClean="0"/>
              <a:t>выполнение </a:t>
            </a:r>
            <a:r>
              <a:rPr lang="ru-RU" sz="1600" dirty="0"/>
              <a:t>отдельных функций </a:t>
            </a:r>
            <a:r>
              <a:rPr lang="ru-RU" sz="1600" dirty="0" smtClean="0"/>
              <a:t>управления </a:t>
            </a:r>
            <a:r>
              <a:rPr lang="ru-RU" sz="1600" dirty="0"/>
              <a:t>в отношении родственников и/или иных лиц, с которыми связана личная </a:t>
            </a:r>
            <a:r>
              <a:rPr lang="ru-RU" sz="1600" dirty="0" smtClean="0"/>
              <a:t>заинтересованность работников; </a:t>
            </a:r>
          </a:p>
          <a:p>
            <a:pPr marL="342900" indent="-342900">
              <a:buAutoNum type="arabicParenR"/>
            </a:pPr>
            <a:r>
              <a:rPr lang="ru-RU" sz="1600" dirty="0" smtClean="0"/>
              <a:t> </a:t>
            </a:r>
            <a:r>
              <a:rPr lang="ru-RU" sz="1600" dirty="0"/>
              <a:t>получение подарков и услуг; </a:t>
            </a:r>
            <a:endParaRPr lang="ru-RU" sz="1600" dirty="0" smtClean="0"/>
          </a:p>
          <a:p>
            <a:pPr marL="342900" indent="-342900">
              <a:buAutoNum type="arabicParenR"/>
            </a:pPr>
            <a:r>
              <a:rPr lang="ru-RU" sz="1600" dirty="0" smtClean="0"/>
              <a:t>имущественные </a:t>
            </a:r>
            <a:r>
              <a:rPr lang="ru-RU" sz="1600" dirty="0"/>
              <a:t>обязательства и судебные разбирательства; </a:t>
            </a:r>
            <a:endParaRPr lang="ru-RU" sz="1600" dirty="0" smtClean="0"/>
          </a:p>
          <a:p>
            <a:pPr marL="342900" indent="-342900">
              <a:buAutoNum type="arabicParenR"/>
            </a:pPr>
            <a:r>
              <a:rPr lang="ru-RU" sz="1600" dirty="0" smtClean="0"/>
              <a:t>взаимодействие </a:t>
            </a:r>
            <a:r>
              <a:rPr lang="ru-RU" sz="1600" dirty="0"/>
              <a:t>с бывшим работодателем и трудоустройство после увольнения с государственной </a:t>
            </a:r>
            <a:r>
              <a:rPr lang="ru-RU" sz="1600" dirty="0" smtClean="0"/>
              <a:t>службы</a:t>
            </a:r>
            <a:r>
              <a:rPr lang="ru-RU" sz="1600" dirty="0"/>
              <a:t>.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07618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134562"/>
            <a:ext cx="71529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/>
              <a:t>Меры по </a:t>
            </a:r>
            <a:r>
              <a:rPr lang="ru-RU" sz="2400" b="1" u="sng" dirty="0"/>
              <a:t>предупреждению коррупции в </a:t>
            </a:r>
            <a:r>
              <a:rPr lang="ru-RU" sz="2400" b="1" u="sng" dirty="0" smtClean="0"/>
              <a:t>организации:</a:t>
            </a:r>
            <a:endParaRPr lang="ru-RU" sz="2400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574425"/>
            <a:ext cx="865254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0" i="0" u="none" strike="noStrike" baseline="0" dirty="0" smtClean="0">
              <a:solidFill>
                <a:srgbClr val="000000"/>
              </a:solidFill>
            </a:endParaRPr>
          </a:p>
          <a:p>
            <a:endParaRPr lang="ru-RU" sz="800" b="0" i="0" u="none" strike="noStrike" baseline="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Определение подразделений или должностных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лиц,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ответственных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за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профилактику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коррупционных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и иных</a:t>
            </a:r>
            <a:r>
              <a:rPr lang="en-US" sz="2000" b="0" i="0" u="none" strike="noStrike" baseline="0" dirty="0" smtClean="0"/>
              <a:t> </a:t>
            </a:r>
            <a:r>
              <a:rPr lang="ru-RU" sz="2000" b="0" i="0" u="none" strike="noStrike" baseline="0" dirty="0" smtClean="0"/>
              <a:t>правонарушений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Сотрудничество организации с</a:t>
            </a:r>
            <a:r>
              <a:rPr lang="ru-RU" sz="2000" b="0" i="0" u="none" strike="noStrike" dirty="0" smtClean="0"/>
              <a:t> </a:t>
            </a:r>
            <a:r>
              <a:rPr lang="ru-RU" sz="2000" b="0" i="0" u="none" strike="noStrike" baseline="0" dirty="0" smtClean="0"/>
              <a:t>правоохранительными органами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Разработка и внедрение в практику стандартов и процедур, направленных на обеспечение добросовестной работы организации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Принятие кодекса этики и служебного поведения работников организации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Предотвращение и урегулирование конфликта интересов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0" i="0" u="none" strike="noStrike" baseline="0" dirty="0" smtClean="0"/>
              <a:t>Недопущение составления неофициальной отчетности и использования поддельных документов</a:t>
            </a:r>
          </a:p>
          <a:p>
            <a:pPr algn="just"/>
            <a:r>
              <a:rPr lang="ru-RU" sz="2000" b="0" i="1" u="none" strike="noStrike" baseline="0" dirty="0" smtClean="0"/>
              <a:t>требования </a:t>
            </a:r>
            <a:r>
              <a:rPr lang="ru-RU" sz="2000" b="1" i="1" u="none" strike="noStrike" baseline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ст.13.3 ФЗ «О противодействии коррупции»</a:t>
            </a:r>
          </a:p>
          <a:p>
            <a:pPr algn="just"/>
            <a:r>
              <a:rPr lang="ru-RU" sz="20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Дополнительно рекомендуем изучить: </a:t>
            </a:r>
            <a:r>
              <a:rPr lang="ru-RU" sz="20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письмо Минтруда России                                   от 10.07.2013 № 18-2/10/2-3836.</a:t>
            </a:r>
          </a:p>
        </p:txBody>
      </p:sp>
    </p:spTree>
    <p:extLst>
      <p:ext uri="{BB962C8B-B14F-4D97-AF65-F5344CB8AC3E}">
        <p14:creationId xmlns:p14="http://schemas.microsoft.com/office/powerpoint/2010/main" val="9689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2" y="260647"/>
            <a:ext cx="117633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80" y="367063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Цели проведения мероприятий антикоррупционного </a:t>
            </a:r>
            <a:r>
              <a:rPr lang="ru-RU" b="1" dirty="0" smtClean="0">
                <a:solidFill>
                  <a:schemeClr val="bg1"/>
                </a:solidFill>
              </a:rPr>
              <a:t>                     </a:t>
            </a:r>
            <a:r>
              <a:rPr lang="ru-RU" b="1" dirty="0" err="1" smtClean="0">
                <a:solidFill>
                  <a:schemeClr val="bg1"/>
                </a:solidFill>
              </a:rPr>
              <a:t>комплаенса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smtClean="0">
                <a:solidFill>
                  <a:schemeClr val="bg1"/>
                </a:solidFill>
              </a:rPr>
              <a:t>организации: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581128"/>
            <a:ext cx="3880560" cy="2031325"/>
          </a:xfrm>
          <a:prstGeom prst="rect">
            <a:avLst/>
          </a:prstGeom>
          <a:solidFill>
            <a:schemeClr val="tx2">
              <a:lumMod val="20000"/>
              <a:lumOff val="80000"/>
              <a:alpha val="37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Антикоррупционный </a:t>
            </a:r>
            <a:r>
              <a:rPr lang="ru-RU" dirty="0" err="1"/>
              <a:t>комплаенс</a:t>
            </a:r>
            <a:r>
              <a:rPr lang="ru-RU" dirty="0"/>
              <a:t> </a:t>
            </a:r>
            <a:r>
              <a:rPr lang="ru-RU" dirty="0" smtClean="0"/>
              <a:t>–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это система мер внутри </a:t>
            </a:r>
            <a:r>
              <a:rPr lang="ru-RU" dirty="0" smtClean="0"/>
              <a:t>организации, </a:t>
            </a:r>
            <a:r>
              <a:rPr lang="ru-RU" dirty="0"/>
              <a:t>направленная на предотвращение и профилактику совершения коррупционных преступлений </a:t>
            </a:r>
            <a:r>
              <a:rPr lang="ru-RU" dirty="0" smtClean="0"/>
              <a:t>сотрудникам</a:t>
            </a:r>
            <a:r>
              <a:rPr lang="ru-RU" dirty="0"/>
              <a:t>и</a:t>
            </a:r>
            <a:r>
              <a:rPr lang="ru-RU" dirty="0" smtClean="0"/>
              <a:t> организации</a:t>
            </a:r>
            <a:r>
              <a:rPr lang="ru-RU" b="1" dirty="0"/>
              <a:t>.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48138836"/>
              </p:ext>
            </p:extLst>
          </p:nvPr>
        </p:nvGraphicFramePr>
        <p:xfrm>
          <a:off x="1763688" y="-459432"/>
          <a:ext cx="6914754" cy="7436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320896"/>
            <a:ext cx="7420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Цели проведения мероприятий антикоррупционного </a:t>
            </a:r>
            <a:r>
              <a:rPr lang="ru-RU" b="1" dirty="0" err="1" smtClean="0"/>
              <a:t>комплаенса</a:t>
            </a:r>
            <a:r>
              <a:rPr lang="ru-RU" b="1" dirty="0" smtClean="0"/>
              <a:t>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131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5E877F-66D0-4029-BF8D-DD30058E7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graphicEl>
                                              <a:dgm id="{FF5E877F-66D0-4029-BF8D-DD30058E7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graphicEl>
                                              <a:dgm id="{FF5E877F-66D0-4029-BF8D-DD30058E7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graphicEl>
                                              <a:dgm id="{FF5E877F-66D0-4029-BF8D-DD30058E7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graphicEl>
                                              <a:dgm id="{FF5E877F-66D0-4029-BF8D-DD30058E7A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30A89D-148E-4F1F-B2C9-8C5222F11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graphicEl>
                                              <a:dgm id="{2530A89D-148E-4F1F-B2C9-8C5222F11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graphicEl>
                                              <a:dgm id="{2530A89D-148E-4F1F-B2C9-8C5222F11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graphicEl>
                                              <a:dgm id="{2530A89D-148E-4F1F-B2C9-8C5222F11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graphicEl>
                                              <a:dgm id="{2530A89D-148E-4F1F-B2C9-8C5222F11C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5E5B84-FC05-41D4-BD33-A3EF18378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graphicEl>
                                              <a:dgm id="{225E5B84-FC05-41D4-BD33-A3EF18378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graphicEl>
                                              <a:dgm id="{225E5B84-FC05-41D4-BD33-A3EF18378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graphicEl>
                                              <a:dgm id="{225E5B84-FC05-41D4-BD33-A3EF18378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graphicEl>
                                              <a:dgm id="{225E5B84-FC05-41D4-BD33-A3EF183781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376647-33CF-4905-B1A4-5C0A51869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FF376647-33CF-4905-B1A4-5C0A51869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graphicEl>
                                              <a:dgm id="{FF376647-33CF-4905-B1A4-5C0A51869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graphicEl>
                                              <a:dgm id="{FF376647-33CF-4905-B1A4-5C0A51869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graphicEl>
                                              <a:dgm id="{FF376647-33CF-4905-B1A4-5C0A51869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362103-533C-4B8F-B3CF-B7493DFF8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graphicEl>
                                              <a:dgm id="{FF362103-533C-4B8F-B3CF-B7493DFF8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graphicEl>
                                              <a:dgm id="{FF362103-533C-4B8F-B3CF-B7493DFF8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graphicEl>
                                              <a:dgm id="{FF362103-533C-4B8F-B3CF-B7493DFF8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graphicEl>
                                              <a:dgm id="{FF362103-533C-4B8F-B3CF-B7493DFF88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981E84E-0D09-4B67-990B-38703253A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graphicEl>
                                              <a:dgm id="{8981E84E-0D09-4B67-990B-38703253A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graphicEl>
                                              <a:dgm id="{8981E84E-0D09-4B67-990B-38703253A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graphicEl>
                                              <a:dgm id="{8981E84E-0D09-4B67-990B-38703253A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graphicEl>
                                              <a:dgm id="{8981E84E-0D09-4B67-990B-38703253A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Sub>
          <a:bldDgm bld="lvlAtOnc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912113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51720" y="204596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Постановление Правительства Хабаровского края</a:t>
            </a:r>
          </a:p>
          <a:p>
            <a:pPr algn="ctr"/>
            <a:r>
              <a:rPr lang="ru-RU" dirty="0" smtClean="0"/>
              <a:t> от 03 декабря 2020 г. №521-пр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0168" y="1549394"/>
            <a:ext cx="31683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Антикоррупционный стандарт государственного </a:t>
            </a:r>
            <a:r>
              <a:rPr lang="ru-RU" dirty="0" smtClean="0"/>
              <a:t>учреждениях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91980" y="1549394"/>
            <a:ext cx="3528392" cy="2453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Обязанность принимать меры по предупреждению коррупции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447283" y="1918166"/>
            <a:ext cx="864096" cy="330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11760" y="850927"/>
            <a:ext cx="4680520" cy="512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Организация </a:t>
            </a:r>
            <a:r>
              <a:rPr lang="ru-RU" dirty="0" smtClean="0"/>
              <a:t>утверждает: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4118" y="4244017"/>
            <a:ext cx="31683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Должностная инструкция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454741" y="3068960"/>
            <a:ext cx="864096" cy="330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485646" y="4330576"/>
            <a:ext cx="864096" cy="330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30168" y="2521346"/>
            <a:ext cx="3168352" cy="151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предотвращении и урегулировании конфликта интересов в государственных учреждениях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24118" y="4932939"/>
            <a:ext cx="3140951" cy="551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Декларация о конфликте интересов</a:t>
            </a:r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3454741" y="4990206"/>
            <a:ext cx="864096" cy="3309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376900" y="4112523"/>
            <a:ext cx="3528392" cy="686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Внедрение стандартов и процедур, мониторинг, антикоррупционная пропаганда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463988" y="4956852"/>
            <a:ext cx="34563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 простых вопросов о личной заинтересованности</a:t>
            </a:r>
            <a:endParaRPr lang="ru-RU" dirty="0"/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8028384" y="1638092"/>
            <a:ext cx="288032" cy="40231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388424" y="3014051"/>
            <a:ext cx="648072" cy="482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383533" y="3761414"/>
            <a:ext cx="648072" cy="4826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09072" y="5484822"/>
            <a:ext cx="9102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Антикоррупционные стандарты распространяются на всех  работников организации, </a:t>
            </a:r>
          </a:p>
          <a:p>
            <a:r>
              <a:rPr lang="ru-RU" dirty="0" smtClean="0"/>
              <a:t>находящихся с ней в трудовых отношениях, вне зависимости от занимаемой должности.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91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43" y="5548344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208162"/>
            <a:ext cx="745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Анализ деклараций конфликте интересов, </a:t>
            </a:r>
          </a:p>
          <a:p>
            <a:pPr algn="ctr"/>
            <a:r>
              <a:rPr lang="ru-RU" b="1" dirty="0" smtClean="0"/>
              <a:t>выявление коррупционных рисков: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7743" y="1583461"/>
            <a:ext cx="2484057" cy="945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Министерство социального </a:t>
            </a:r>
            <a:r>
              <a:rPr lang="ru-RU" dirty="0" smtClean="0"/>
              <a:t>развития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42974" y="1124744"/>
            <a:ext cx="5229018" cy="1776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ru-RU" b="1" dirty="0" err="1" smtClean="0">
                <a:solidFill>
                  <a:srgbClr val="002060"/>
                </a:solidFill>
              </a:rPr>
              <a:t>Аффилированность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Директор учреждения заключила 21 контракт с фирмами супруга;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В декларации о его коммерческой деятельности не указала сведения.</a:t>
            </a:r>
          </a:p>
          <a:p>
            <a:pPr marL="285750" indent="-285750" algn="ctr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2801127" y="1785932"/>
            <a:ext cx="936104" cy="534863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3414" y="4005064"/>
            <a:ext cx="2664297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Министерство физической культуры, спорта </a:t>
            </a:r>
            <a:r>
              <a:rPr lang="ru-RU" dirty="0" smtClean="0"/>
              <a:t>(</a:t>
            </a:r>
            <a:r>
              <a:rPr lang="ru-RU" dirty="0" smtClean="0"/>
              <a:t>далее – Министерство)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953537" y="4520414"/>
            <a:ext cx="936105" cy="576064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03613" y="3212976"/>
            <a:ext cx="5148064" cy="3190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Нарушение процедуры трудоустройства, дополнительно прямая подчиненность:</a:t>
            </a:r>
          </a:p>
          <a:p>
            <a:pPr algn="ctr"/>
            <a:r>
              <a:rPr lang="ru-RU" dirty="0" smtClean="0"/>
              <a:t>Директором учреждения являлась матерью, приняла на работу сына, который ранее занимал руководящую должность в Министерстве;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Уведомление о принятии бывшего ГГС на работу в учреждение не направленно в Министерство;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 smtClean="0"/>
              <a:t>Комиссионно</a:t>
            </a:r>
            <a:r>
              <a:rPr lang="ru-RU" dirty="0" smtClean="0"/>
              <a:t> в Министерстве вопрос трудоустройства на должность заместителя директора учреждения не рассматривался.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37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3256"/>
            <a:ext cx="3203848" cy="945887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62"/>
            <a:ext cx="11731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3688" y="548680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Примеры злоупотребления полномочиями </a:t>
            </a:r>
          </a:p>
          <a:p>
            <a:pPr algn="ctr"/>
            <a:r>
              <a:rPr lang="ru-RU" b="1" dirty="0" smtClean="0"/>
              <a:t>подведомственными организациями: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2665" y="1796390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ГБУЗ </a:t>
            </a:r>
            <a:r>
              <a:rPr lang="ru-RU" dirty="0" smtClean="0"/>
              <a:t> «Клиническая </a:t>
            </a:r>
            <a:r>
              <a:rPr lang="ru-RU" dirty="0" smtClean="0"/>
              <a:t>больница»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32040" y="1796390"/>
            <a:ext cx="4139951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Подписание актов выполненных ремонтных работ с завышением стоимости на </a:t>
            </a:r>
            <a:r>
              <a:rPr lang="ru-RU" dirty="0" smtClean="0"/>
              <a:t>12 </a:t>
            </a:r>
            <a:r>
              <a:rPr lang="ru-RU" dirty="0" smtClean="0"/>
              <a:t>млн. руб. (возбуждено уголовное дело)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320" y="1195009"/>
            <a:ext cx="799887" cy="60138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11" y="1114028"/>
            <a:ext cx="1584176" cy="571103"/>
          </a:xfrm>
          <a:prstGeom prst="rect">
            <a:avLst/>
          </a:prstGeom>
        </p:spPr>
      </p:pic>
      <p:sp>
        <p:nvSpPr>
          <p:cNvPr id="13" name="Штриховая стрелка вправо 12"/>
          <p:cNvSpPr/>
          <p:nvPr/>
        </p:nvSpPr>
        <p:spPr>
          <a:xfrm>
            <a:off x="3779912" y="2294874"/>
            <a:ext cx="1008112" cy="46805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8010" y="3113365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ГБУЗ </a:t>
            </a:r>
            <a:r>
              <a:rPr lang="ru-RU" dirty="0" smtClean="0"/>
              <a:t>«Стоматологическая поликлиника»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3005353"/>
            <a:ext cx="41399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Сдача в аренду помещений медучреждения клинике супруга главврача (представление прокуратуры, увольнение руководителя учреждения)</a:t>
            </a:r>
            <a:endParaRPr lang="ru-RU" dirty="0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3770922" y="3573016"/>
            <a:ext cx="1008112" cy="46805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62808" y="4653136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ГБУЗ </a:t>
            </a:r>
            <a:r>
              <a:rPr lang="ru-RU" dirty="0" smtClean="0"/>
              <a:t> «Районная </a:t>
            </a:r>
            <a:r>
              <a:rPr lang="ru-RU" dirty="0" smtClean="0"/>
              <a:t>больница №2»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932039" y="4545124"/>
            <a:ext cx="4139951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Заключение контрактов с коммерческими фирмами сына руководителя на </a:t>
            </a:r>
            <a:r>
              <a:rPr lang="ru-RU" dirty="0" smtClean="0"/>
              <a:t>76 </a:t>
            </a:r>
            <a:r>
              <a:rPr lang="ru-RU" dirty="0" smtClean="0"/>
              <a:t>млн. руб. (увольнение руководителя).</a:t>
            </a:r>
            <a:endParaRPr lang="ru-RU" dirty="0"/>
          </a:p>
        </p:txBody>
      </p:sp>
      <p:sp>
        <p:nvSpPr>
          <p:cNvPr id="20" name="Штриховая стрелка вправо 19"/>
          <p:cNvSpPr/>
          <p:nvPr/>
        </p:nvSpPr>
        <p:spPr>
          <a:xfrm>
            <a:off x="3770922" y="4856685"/>
            <a:ext cx="1008112" cy="46805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74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1600</Words>
  <Application>Microsoft Office PowerPoint</Application>
  <PresentationFormat>Экран (4:3)</PresentationFormat>
  <Paragraphs>241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Приходько Елена Владимировна</dc:creator>
  <cp:lastModifiedBy>Приходько Елена Владимировна</cp:lastModifiedBy>
  <cp:revision>47</cp:revision>
  <dcterms:created xsi:type="dcterms:W3CDTF">2021-03-04T07:05:21Z</dcterms:created>
  <dcterms:modified xsi:type="dcterms:W3CDTF">2021-06-30T00:31:39Z</dcterms:modified>
</cp:coreProperties>
</file>