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5"/>
  </p:notesMasterIdLst>
  <p:sldIdLst>
    <p:sldId id="256" r:id="rId2"/>
    <p:sldId id="464" r:id="rId3"/>
    <p:sldId id="391" r:id="rId4"/>
    <p:sldId id="392" r:id="rId5"/>
    <p:sldId id="393" r:id="rId6"/>
    <p:sldId id="262" r:id="rId7"/>
    <p:sldId id="449" r:id="rId8"/>
    <p:sldId id="450" r:id="rId9"/>
    <p:sldId id="451" r:id="rId10"/>
    <p:sldId id="283" r:id="rId11"/>
    <p:sldId id="452" r:id="rId12"/>
    <p:sldId id="426" r:id="rId13"/>
    <p:sldId id="428" r:id="rId14"/>
    <p:sldId id="423" r:id="rId15"/>
    <p:sldId id="427" r:id="rId16"/>
    <p:sldId id="442" r:id="rId17"/>
    <p:sldId id="418" r:id="rId18"/>
    <p:sldId id="424" r:id="rId19"/>
    <p:sldId id="425" r:id="rId20"/>
    <p:sldId id="398" r:id="rId21"/>
    <p:sldId id="401" r:id="rId22"/>
    <p:sldId id="453" r:id="rId23"/>
    <p:sldId id="454" r:id="rId24"/>
    <p:sldId id="456" r:id="rId25"/>
    <p:sldId id="455" r:id="rId26"/>
    <p:sldId id="457" r:id="rId27"/>
    <p:sldId id="430" r:id="rId28"/>
    <p:sldId id="397" r:id="rId29"/>
    <p:sldId id="458" r:id="rId30"/>
    <p:sldId id="395" r:id="rId31"/>
    <p:sldId id="459" r:id="rId32"/>
    <p:sldId id="460" r:id="rId33"/>
    <p:sldId id="461" r:id="rId34"/>
    <p:sldId id="462" r:id="rId35"/>
    <p:sldId id="402" r:id="rId36"/>
    <p:sldId id="404" r:id="rId37"/>
    <p:sldId id="405" r:id="rId38"/>
    <p:sldId id="406" r:id="rId39"/>
    <p:sldId id="408" r:id="rId40"/>
    <p:sldId id="409" r:id="rId41"/>
    <p:sldId id="410" r:id="rId42"/>
    <p:sldId id="411" r:id="rId43"/>
    <p:sldId id="413" r:id="rId44"/>
    <p:sldId id="463" r:id="rId45"/>
    <p:sldId id="446" r:id="rId46"/>
    <p:sldId id="318" r:id="rId47"/>
    <p:sldId id="319" r:id="rId48"/>
    <p:sldId id="323" r:id="rId49"/>
    <p:sldId id="325" r:id="rId50"/>
    <p:sldId id="326" r:id="rId51"/>
    <p:sldId id="317" r:id="rId52"/>
    <p:sldId id="316" r:id="rId53"/>
    <p:sldId id="374" r:id="rId5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62" userDrawn="1">
          <p15:clr>
            <a:srgbClr val="A4A3A4"/>
          </p15:clr>
        </p15:guide>
        <p15:guide id="2" pos="2547" userDrawn="1">
          <p15:clr>
            <a:srgbClr val="A4A3A4"/>
          </p15:clr>
        </p15:guide>
        <p15:guide id="3" pos="515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astasiya Dobrovolskaya" initials="ПMO" lastIdx="5" clrIdx="0"/>
  <p:cmAuthor id="2" name="Alexey Konov" initials="AK" lastIdx="1" clrIdx="1"/>
  <p:cmAuthor id="3" name="Natalya Gorbacheva" initials="NG" lastIdx="3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F46"/>
    <a:srgbClr val="253957"/>
    <a:srgbClr val="E7792B"/>
    <a:srgbClr val="D83427"/>
    <a:srgbClr val="1EB7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79" autoAdjust="0"/>
    <p:restoredTop sz="95857"/>
  </p:normalViewPr>
  <p:slideViewPr>
    <p:cSldViewPr snapToGrid="0" snapToObjects="1" showGuides="1">
      <p:cViewPr>
        <p:scale>
          <a:sx n="117" d="100"/>
          <a:sy n="117" d="100"/>
        </p:scale>
        <p:origin x="-558" y="-72"/>
      </p:cViewPr>
      <p:guideLst>
        <p:guide orient="horz" pos="3362"/>
        <p:guide pos="2547"/>
        <p:guide pos="51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3DA8A0-BE50-6242-8755-48253933F1A9}" type="datetimeFigureOut">
              <a:rPr lang="ru-RU" smtClean="0"/>
              <a:t>12.01.2023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ru-RU"/>
              <a:t>Образец текста
Второй уровень
Третий уровень
Четвертый уровень
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A48299-E15A-5541-BAF8-1179CE3990F5}" type="slidenum">
              <a:rPr lang="ru-RU" smtClean="0"/>
              <a:t>‹#›</a:t>
            </a:fld>
            <a:endParaRPr lang="ru-RU"/>
          </a:p>
        </p:txBody>
      </p:sp>
    </p:spTree>
    <p:extLst>
      <p:ext uri="{BB962C8B-B14F-4D97-AF65-F5344CB8AC3E}">
        <p14:creationId xmlns:p14="http://schemas.microsoft.com/office/powerpoint/2010/main" val="879214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3203197-BA90-EB4A-B749-A624FD8890EC}"/>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F76FD810-7151-1744-82CB-8E6C3174AE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BA25FBE1-4DBF-554E-9120-9F3E163C3C1E}"/>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5" name="Нижний колонтитул 4">
            <a:extLst>
              <a:ext uri="{FF2B5EF4-FFF2-40B4-BE49-F238E27FC236}">
                <a16:creationId xmlns:a16="http://schemas.microsoft.com/office/drawing/2014/main" xmlns="" id="{DE2D6636-8369-0249-923A-1252174E416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9236B359-9E0B-F64E-8648-A94D049C3605}"/>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1679677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B36A0C9-67E8-F046-AC8A-52011DDDF7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744367AA-4A9D-A34C-A7FD-BDC703F5CC04}"/>
              </a:ext>
            </a:extLst>
          </p:cNvPr>
          <p:cNvSpPr>
            <a:spLocks noGrp="1"/>
          </p:cNvSpPr>
          <p:nvPr>
            <p:ph type="body" orient="vert" idx="1"/>
          </p:nvPr>
        </p:nvSpPr>
        <p:spPr/>
        <p:txBody>
          <a:bodyPr vert="eaVert"/>
          <a:lstStyle/>
          <a:p>
            <a:r>
              <a:rPr lang="ru-RU"/>
              <a:t>Образец текста
Второй уровень
Третий уровень
Четвертый уровень
Пятый уровень</a:t>
            </a:r>
          </a:p>
        </p:txBody>
      </p:sp>
      <p:sp>
        <p:nvSpPr>
          <p:cNvPr id="4" name="Дата 3">
            <a:extLst>
              <a:ext uri="{FF2B5EF4-FFF2-40B4-BE49-F238E27FC236}">
                <a16:creationId xmlns:a16="http://schemas.microsoft.com/office/drawing/2014/main" xmlns="" id="{FD398DF0-0EB5-C04B-A6E9-7A8A49E3F3CB}"/>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5" name="Нижний колонтитул 4">
            <a:extLst>
              <a:ext uri="{FF2B5EF4-FFF2-40B4-BE49-F238E27FC236}">
                <a16:creationId xmlns:a16="http://schemas.microsoft.com/office/drawing/2014/main" xmlns="" id="{91FBAD41-45FE-B642-A374-A5E65974968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010F7D47-AC98-EE4E-9289-C683E80A1E32}"/>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221613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6AD0FA86-E678-3749-8DA7-010E74FBF331}"/>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08474133-3F9F-D242-B42A-8A353C8BDB5D}"/>
              </a:ext>
            </a:extLst>
          </p:cNvPr>
          <p:cNvSpPr>
            <a:spLocks noGrp="1"/>
          </p:cNvSpPr>
          <p:nvPr>
            <p:ph type="body" orient="vert" idx="1"/>
          </p:nvPr>
        </p:nvSpPr>
        <p:spPr>
          <a:xfrm>
            <a:off x="838200" y="365125"/>
            <a:ext cx="7734300" cy="5811838"/>
          </a:xfrm>
        </p:spPr>
        <p:txBody>
          <a:bodyPr vert="eaVert"/>
          <a:lstStyle/>
          <a:p>
            <a:r>
              <a:rPr lang="ru-RU"/>
              <a:t>Образец текста
Второй уровень
Третий уровень
Четвертый уровень
Пятый уровень</a:t>
            </a:r>
          </a:p>
        </p:txBody>
      </p:sp>
      <p:sp>
        <p:nvSpPr>
          <p:cNvPr id="4" name="Дата 3">
            <a:extLst>
              <a:ext uri="{FF2B5EF4-FFF2-40B4-BE49-F238E27FC236}">
                <a16:creationId xmlns:a16="http://schemas.microsoft.com/office/drawing/2014/main" xmlns="" id="{A632941E-7123-C942-8DBD-443919832705}"/>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5" name="Нижний колонтитул 4">
            <a:extLst>
              <a:ext uri="{FF2B5EF4-FFF2-40B4-BE49-F238E27FC236}">
                <a16:creationId xmlns:a16="http://schemas.microsoft.com/office/drawing/2014/main" xmlns="" id="{96177964-6435-8C4D-9442-035FBADC41D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DBCBA3A7-B1D9-5F46-8F31-B104E72F3E1C}"/>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3069126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80B8D00-514D-A649-B97A-B3EB4D6E43D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C29EC2B9-21AC-5F47-BEDC-E51446B002AF}"/>
              </a:ext>
            </a:extLst>
          </p:cNvPr>
          <p:cNvSpPr>
            <a:spLocks noGrp="1"/>
          </p:cNvSpPr>
          <p:nvPr>
            <p:ph idx="1"/>
          </p:nvPr>
        </p:nvSpPr>
        <p:spPr/>
        <p:txBody>
          <a:bodyPr/>
          <a:lstStyle/>
          <a:p>
            <a:r>
              <a:rPr lang="ru-RU"/>
              <a:t>Образец текста
Второй уровень
Третий уровень
Четвертый уровень
Пятый уровень</a:t>
            </a:r>
          </a:p>
        </p:txBody>
      </p:sp>
      <p:sp>
        <p:nvSpPr>
          <p:cNvPr id="4" name="Дата 3">
            <a:extLst>
              <a:ext uri="{FF2B5EF4-FFF2-40B4-BE49-F238E27FC236}">
                <a16:creationId xmlns:a16="http://schemas.microsoft.com/office/drawing/2014/main" xmlns="" id="{2E3381CF-D2D1-5243-9EF8-145486C6EBCB}"/>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5" name="Нижний колонтитул 4">
            <a:extLst>
              <a:ext uri="{FF2B5EF4-FFF2-40B4-BE49-F238E27FC236}">
                <a16:creationId xmlns:a16="http://schemas.microsoft.com/office/drawing/2014/main" xmlns="" id="{6AAD73BF-5995-7549-ADB0-B5EDFD614DE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7E86CBDC-5DF2-DE45-89CC-41F0D06790EB}"/>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4046427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10DED3A-2A00-A543-A192-FB0EC8F5F755}"/>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BB10D3D9-2DB5-C94A-A440-70C0E579E3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ru-RU"/>
              <a:t>Образец текста
Второй уровень
Третий уровень
Четвертый уровень
Пятый уровень</a:t>
            </a:r>
          </a:p>
        </p:txBody>
      </p:sp>
      <p:sp>
        <p:nvSpPr>
          <p:cNvPr id="4" name="Дата 3">
            <a:extLst>
              <a:ext uri="{FF2B5EF4-FFF2-40B4-BE49-F238E27FC236}">
                <a16:creationId xmlns:a16="http://schemas.microsoft.com/office/drawing/2014/main" xmlns="" id="{3CE8B45F-D288-B248-8BAF-A8670CA82DF4}"/>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5" name="Нижний колонтитул 4">
            <a:extLst>
              <a:ext uri="{FF2B5EF4-FFF2-40B4-BE49-F238E27FC236}">
                <a16:creationId xmlns:a16="http://schemas.microsoft.com/office/drawing/2014/main" xmlns="" id="{FFD66888-A801-8546-A293-BF72BBF83AF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63095A04-83A9-C74C-AA4B-85B997C98781}"/>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47626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B76645F-742E-D144-B386-6CAA176FE49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D9B90A8A-1BBF-574D-BEF9-8F91D3B6F366}"/>
              </a:ext>
            </a:extLst>
          </p:cNvPr>
          <p:cNvSpPr>
            <a:spLocks noGrp="1"/>
          </p:cNvSpPr>
          <p:nvPr>
            <p:ph sz="half" idx="1"/>
          </p:nvPr>
        </p:nvSpPr>
        <p:spPr>
          <a:xfrm>
            <a:off x="838200" y="1825625"/>
            <a:ext cx="5181600" cy="4351338"/>
          </a:xfrm>
        </p:spPr>
        <p:txBody>
          <a:bodyPr/>
          <a:lstStyle/>
          <a:p>
            <a:r>
              <a:rPr lang="ru-RU"/>
              <a:t>Образец текста
Второй уровень
Третий уровень
Четвертый уровень
Пятый уровень</a:t>
            </a:r>
          </a:p>
        </p:txBody>
      </p:sp>
      <p:sp>
        <p:nvSpPr>
          <p:cNvPr id="4" name="Объект 3">
            <a:extLst>
              <a:ext uri="{FF2B5EF4-FFF2-40B4-BE49-F238E27FC236}">
                <a16:creationId xmlns:a16="http://schemas.microsoft.com/office/drawing/2014/main" xmlns="" id="{4DF77AE9-927F-864B-BD74-7DE9FCB8B406}"/>
              </a:ext>
            </a:extLst>
          </p:cNvPr>
          <p:cNvSpPr>
            <a:spLocks noGrp="1"/>
          </p:cNvSpPr>
          <p:nvPr>
            <p:ph sz="half" idx="2"/>
          </p:nvPr>
        </p:nvSpPr>
        <p:spPr>
          <a:xfrm>
            <a:off x="6172200" y="1825625"/>
            <a:ext cx="5181600" cy="4351338"/>
          </a:xfrm>
        </p:spPr>
        <p:txBody>
          <a:bodyPr/>
          <a:lstStyle/>
          <a:p>
            <a:r>
              <a:rPr lang="ru-RU"/>
              <a:t>Образец текста
Второй уровень
Третий уровень
Четвертый уровень
Пятый уровень</a:t>
            </a:r>
          </a:p>
        </p:txBody>
      </p:sp>
      <p:sp>
        <p:nvSpPr>
          <p:cNvPr id="5" name="Дата 4">
            <a:extLst>
              <a:ext uri="{FF2B5EF4-FFF2-40B4-BE49-F238E27FC236}">
                <a16:creationId xmlns:a16="http://schemas.microsoft.com/office/drawing/2014/main" xmlns="" id="{DB353B92-559C-F54D-9E2D-C17C6818D18B}"/>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6" name="Нижний колонтитул 5">
            <a:extLst>
              <a:ext uri="{FF2B5EF4-FFF2-40B4-BE49-F238E27FC236}">
                <a16:creationId xmlns:a16="http://schemas.microsoft.com/office/drawing/2014/main" xmlns="" id="{0E4CE7DB-515B-C748-A055-614BA981838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801D3DB9-9B93-4046-97BF-5E7429136A29}"/>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2393827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05A99A6-D32B-2D46-9447-690187807089}"/>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FA147DA9-49A7-3047-BCD0-857F7CA175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ru-RU"/>
              <a:t>Образец текста
Второй уровень
Третий уровень
Четвертый уровень
Пятый уровень</a:t>
            </a:r>
          </a:p>
        </p:txBody>
      </p:sp>
      <p:sp>
        <p:nvSpPr>
          <p:cNvPr id="4" name="Объект 3">
            <a:extLst>
              <a:ext uri="{FF2B5EF4-FFF2-40B4-BE49-F238E27FC236}">
                <a16:creationId xmlns:a16="http://schemas.microsoft.com/office/drawing/2014/main" xmlns="" id="{D4E2A186-0A30-734F-9C04-2451C0B28B34}"/>
              </a:ext>
            </a:extLst>
          </p:cNvPr>
          <p:cNvSpPr>
            <a:spLocks noGrp="1"/>
          </p:cNvSpPr>
          <p:nvPr>
            <p:ph sz="half" idx="2"/>
          </p:nvPr>
        </p:nvSpPr>
        <p:spPr>
          <a:xfrm>
            <a:off x="839788" y="2505075"/>
            <a:ext cx="5157787" cy="3684588"/>
          </a:xfrm>
        </p:spPr>
        <p:txBody>
          <a:bodyPr/>
          <a:lstStyle/>
          <a:p>
            <a:r>
              <a:rPr lang="ru-RU"/>
              <a:t>Образец текста
Второй уровень
Третий уровень
Четвертый уровень
Пятый уровень</a:t>
            </a:r>
          </a:p>
        </p:txBody>
      </p:sp>
      <p:sp>
        <p:nvSpPr>
          <p:cNvPr id="5" name="Текст 4">
            <a:extLst>
              <a:ext uri="{FF2B5EF4-FFF2-40B4-BE49-F238E27FC236}">
                <a16:creationId xmlns:a16="http://schemas.microsoft.com/office/drawing/2014/main" xmlns="" id="{723A3461-D5DC-EC44-ABA3-9AD97C1C6B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ru-RU"/>
              <a:t>Образец текста
Второй уровень
Третий уровень
Четвертый уровень
Пятый уровень</a:t>
            </a:r>
          </a:p>
        </p:txBody>
      </p:sp>
      <p:sp>
        <p:nvSpPr>
          <p:cNvPr id="6" name="Объект 5">
            <a:extLst>
              <a:ext uri="{FF2B5EF4-FFF2-40B4-BE49-F238E27FC236}">
                <a16:creationId xmlns:a16="http://schemas.microsoft.com/office/drawing/2014/main" xmlns="" id="{FAD9FC0E-1983-9641-97B1-F19BAF6FC437}"/>
              </a:ext>
            </a:extLst>
          </p:cNvPr>
          <p:cNvSpPr>
            <a:spLocks noGrp="1"/>
          </p:cNvSpPr>
          <p:nvPr>
            <p:ph sz="quarter" idx="4"/>
          </p:nvPr>
        </p:nvSpPr>
        <p:spPr>
          <a:xfrm>
            <a:off x="6172200" y="2505075"/>
            <a:ext cx="5183188" cy="3684588"/>
          </a:xfrm>
        </p:spPr>
        <p:txBody>
          <a:bodyPr/>
          <a:lstStyle/>
          <a:p>
            <a:r>
              <a:rPr lang="ru-RU"/>
              <a:t>Образец текста
Второй уровень
Третий уровень
Четвертый уровень
Пятый уровень</a:t>
            </a:r>
          </a:p>
        </p:txBody>
      </p:sp>
      <p:sp>
        <p:nvSpPr>
          <p:cNvPr id="7" name="Дата 6">
            <a:extLst>
              <a:ext uri="{FF2B5EF4-FFF2-40B4-BE49-F238E27FC236}">
                <a16:creationId xmlns:a16="http://schemas.microsoft.com/office/drawing/2014/main" xmlns="" id="{DD9A7361-26FC-234C-B8E1-6DA919324F87}"/>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8" name="Нижний колонтитул 7">
            <a:extLst>
              <a:ext uri="{FF2B5EF4-FFF2-40B4-BE49-F238E27FC236}">
                <a16:creationId xmlns:a16="http://schemas.microsoft.com/office/drawing/2014/main" xmlns="" id="{6C5949D1-D6DC-9547-8387-13E69E041CC4}"/>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78B08D95-A481-7F40-B903-3B7BDDD10210}"/>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1752579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90E5A75-16E6-B449-95E3-B14CF200F456}"/>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FEC86BF2-10BE-9B44-B1A6-854F01813F52}"/>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4" name="Нижний колонтитул 3">
            <a:extLst>
              <a:ext uri="{FF2B5EF4-FFF2-40B4-BE49-F238E27FC236}">
                <a16:creationId xmlns:a16="http://schemas.microsoft.com/office/drawing/2014/main" xmlns="" id="{23FB2A3E-7FEE-1C44-8A11-B60A80603957}"/>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E3325598-201A-4848-AB33-5750FC444B01}"/>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252478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2EE99878-7BB1-A643-BA98-88F5E6BB4875}"/>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3" name="Нижний колонтитул 2">
            <a:extLst>
              <a:ext uri="{FF2B5EF4-FFF2-40B4-BE49-F238E27FC236}">
                <a16:creationId xmlns:a16="http://schemas.microsoft.com/office/drawing/2014/main" xmlns="" id="{23D94663-6151-E045-ACF1-1EAF879B568F}"/>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2AAFEB84-8BA8-C047-AD03-B59A8C88EB73}"/>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299081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53F840C-CBB1-A34D-BFA5-6C8A916201C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F1BB7128-D628-9F4E-9C84-8DA81CCA35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ru-RU"/>
              <a:t>Образец текста
Второй уровень
Третий уровень
Четвертый уровень
Пятый уровень</a:t>
            </a:r>
          </a:p>
        </p:txBody>
      </p:sp>
      <p:sp>
        <p:nvSpPr>
          <p:cNvPr id="4" name="Текст 3">
            <a:extLst>
              <a:ext uri="{FF2B5EF4-FFF2-40B4-BE49-F238E27FC236}">
                <a16:creationId xmlns:a16="http://schemas.microsoft.com/office/drawing/2014/main" xmlns="" id="{4AEC17E8-2976-A644-8C9A-635E4880BE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ru-RU"/>
              <a:t>Образец текста
Второй уровень
Третий уровень
Четвертый уровень
Пятый уровень</a:t>
            </a:r>
          </a:p>
        </p:txBody>
      </p:sp>
      <p:sp>
        <p:nvSpPr>
          <p:cNvPr id="5" name="Дата 4">
            <a:extLst>
              <a:ext uri="{FF2B5EF4-FFF2-40B4-BE49-F238E27FC236}">
                <a16:creationId xmlns:a16="http://schemas.microsoft.com/office/drawing/2014/main" xmlns="" id="{134A8C94-8443-404E-A169-DD3D1797F332}"/>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6" name="Нижний колонтитул 5">
            <a:extLst>
              <a:ext uri="{FF2B5EF4-FFF2-40B4-BE49-F238E27FC236}">
                <a16:creationId xmlns:a16="http://schemas.microsoft.com/office/drawing/2014/main" xmlns="" id="{807E3138-E829-094D-9ECE-CD89D852809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E233541B-F546-5249-B47C-949159866E4E}"/>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486204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A9C78B5-0146-EE42-ABA6-754830698B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4DB7C27D-AAF2-E145-B798-80D95471FC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85349EC7-0419-4E46-82A6-33DCC492A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ru-RU"/>
              <a:t>Образец текста
Второй уровень
Третий уровень
Четвертый уровень
Пятый уровень</a:t>
            </a:r>
          </a:p>
        </p:txBody>
      </p:sp>
      <p:sp>
        <p:nvSpPr>
          <p:cNvPr id="5" name="Дата 4">
            <a:extLst>
              <a:ext uri="{FF2B5EF4-FFF2-40B4-BE49-F238E27FC236}">
                <a16:creationId xmlns:a16="http://schemas.microsoft.com/office/drawing/2014/main" xmlns="" id="{5E2C07C1-6214-6947-90D8-B7C3B9D4B9A7}"/>
              </a:ext>
            </a:extLst>
          </p:cNvPr>
          <p:cNvSpPr>
            <a:spLocks noGrp="1"/>
          </p:cNvSpPr>
          <p:nvPr>
            <p:ph type="dt" sz="half" idx="10"/>
          </p:nvPr>
        </p:nvSpPr>
        <p:spPr/>
        <p:txBody>
          <a:bodyPr/>
          <a:lstStyle/>
          <a:p>
            <a:fld id="{35BDE125-0434-4F40-A092-FBA798306F49}" type="datetimeFigureOut">
              <a:rPr lang="ru-RU" smtClean="0"/>
              <a:t>12.01.2023</a:t>
            </a:fld>
            <a:endParaRPr lang="ru-RU"/>
          </a:p>
        </p:txBody>
      </p:sp>
      <p:sp>
        <p:nvSpPr>
          <p:cNvPr id="6" name="Нижний колонтитул 5">
            <a:extLst>
              <a:ext uri="{FF2B5EF4-FFF2-40B4-BE49-F238E27FC236}">
                <a16:creationId xmlns:a16="http://schemas.microsoft.com/office/drawing/2014/main" xmlns="" id="{482B5467-82BA-F645-93DA-A7AB750BDBA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86D34D27-FC8A-0548-9EB9-05D50EC29AB9}"/>
              </a:ext>
            </a:extLst>
          </p:cNvPr>
          <p:cNvSpPr>
            <a:spLocks noGrp="1"/>
          </p:cNvSpPr>
          <p:nvPr>
            <p:ph type="sldNum" sz="quarter" idx="12"/>
          </p:nvPr>
        </p:nvSpPr>
        <p:spPr/>
        <p:txBody>
          <a:bodyPr/>
          <a:lstStyle/>
          <a:p>
            <a:fld id="{6717672F-0A24-824B-A58F-F88C08C74181}" type="slidenum">
              <a:rPr lang="ru-RU" smtClean="0"/>
              <a:t>‹#›</a:t>
            </a:fld>
            <a:endParaRPr lang="ru-RU"/>
          </a:p>
        </p:txBody>
      </p:sp>
    </p:spTree>
    <p:extLst>
      <p:ext uri="{BB962C8B-B14F-4D97-AF65-F5344CB8AC3E}">
        <p14:creationId xmlns:p14="http://schemas.microsoft.com/office/powerpoint/2010/main" val="2098549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1FF90C7-118C-2D40-B666-5C4C4C80C2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64BD7A04-D9A5-0D48-BE4B-9FE9C98924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ru-RU"/>
              <a:t>Образец текста
Второй уровень
Третий уровень
Четвертый уровень
Пятый уровень</a:t>
            </a:r>
          </a:p>
        </p:txBody>
      </p:sp>
      <p:sp>
        <p:nvSpPr>
          <p:cNvPr id="4" name="Дата 3">
            <a:extLst>
              <a:ext uri="{FF2B5EF4-FFF2-40B4-BE49-F238E27FC236}">
                <a16:creationId xmlns:a16="http://schemas.microsoft.com/office/drawing/2014/main" xmlns="" id="{A12B3B00-DD70-1E4F-B07D-CC1E07BD9D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DE125-0434-4F40-A092-FBA798306F49}" type="datetimeFigureOut">
              <a:rPr lang="ru-RU" smtClean="0"/>
              <a:t>12.01.2023</a:t>
            </a:fld>
            <a:endParaRPr lang="ru-RU"/>
          </a:p>
        </p:txBody>
      </p:sp>
      <p:sp>
        <p:nvSpPr>
          <p:cNvPr id="5" name="Нижний колонтитул 4">
            <a:extLst>
              <a:ext uri="{FF2B5EF4-FFF2-40B4-BE49-F238E27FC236}">
                <a16:creationId xmlns:a16="http://schemas.microsoft.com/office/drawing/2014/main" xmlns="" id="{DBDC7F1A-CC4F-3C48-AEF0-A1B13E1C7E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AC39238F-13E1-B843-B727-2C793E6DD9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7672F-0A24-824B-A58F-F88C08C74181}" type="slidenum">
              <a:rPr lang="ru-RU" smtClean="0"/>
              <a:t>‹#›</a:t>
            </a:fld>
            <a:endParaRPr lang="ru-RU"/>
          </a:p>
        </p:txBody>
      </p:sp>
    </p:spTree>
    <p:extLst>
      <p:ext uri="{BB962C8B-B14F-4D97-AF65-F5344CB8AC3E}">
        <p14:creationId xmlns:p14="http://schemas.microsoft.com/office/powerpoint/2010/main" val="396241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41B88186-DDA9-C34D-A167-8719F98B159D}"/>
              </a:ext>
            </a:extLst>
          </p:cNvPr>
          <p:cNvSpPr txBox="1"/>
          <p:nvPr/>
        </p:nvSpPr>
        <p:spPr>
          <a:xfrm>
            <a:off x="3954872" y="3035930"/>
            <a:ext cx="7979522" cy="867930"/>
          </a:xfrm>
          <a:prstGeom prst="rect">
            <a:avLst/>
          </a:prstGeom>
          <a:noFill/>
        </p:spPr>
        <p:txBody>
          <a:bodyPr wrap="square" rtlCol="0">
            <a:spAutoFit/>
          </a:bodyPr>
          <a:lstStyle/>
          <a:p>
            <a:pPr>
              <a:lnSpc>
                <a:spcPct val="90000"/>
              </a:lnSpc>
            </a:pPr>
            <a:r>
              <a:rPr lang="ru-RU" sz="2800" b="1" dirty="0">
                <a:solidFill>
                  <a:srgbClr val="253957"/>
                </a:solidFill>
                <a:latin typeface="Myriad Pro" panose="020B0503030403020204" pitchFamily="34" charset="0"/>
              </a:rPr>
              <a:t>Регулирование конфликта интересов: правоприменительная и судебная практика</a:t>
            </a:r>
            <a:endParaRPr lang="en-US" sz="2800" b="1" dirty="0">
              <a:solidFill>
                <a:srgbClr val="253957"/>
              </a:solidFill>
              <a:latin typeface="Myriad Pro" panose="020B0503030403020204" pitchFamily="34" charset="0"/>
              <a:ea typeface="Roboto" panose="02000000000000000000" pitchFamily="2" charset="0"/>
            </a:endParaRPr>
          </a:p>
        </p:txBody>
      </p:sp>
      <p:sp>
        <p:nvSpPr>
          <p:cNvPr id="8" name="Овал 7">
            <a:extLst>
              <a:ext uri="{FF2B5EF4-FFF2-40B4-BE49-F238E27FC236}">
                <a16:creationId xmlns:a16="http://schemas.microsoft.com/office/drawing/2014/main" xmlns="" id="{0DD2163B-E72F-3141-BA02-23053D025B10}"/>
              </a:ext>
            </a:extLst>
          </p:cNvPr>
          <p:cNvSpPr/>
          <p:nvPr/>
        </p:nvSpPr>
        <p:spPr>
          <a:xfrm>
            <a:off x="-4859806" y="-662188"/>
            <a:ext cx="8587497" cy="8587497"/>
          </a:xfrm>
          <a:prstGeom prst="ellipse">
            <a:avLst/>
          </a:prstGeom>
          <a:solidFill>
            <a:srgbClr val="25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TextBox 1">
            <a:extLst>
              <a:ext uri="{FF2B5EF4-FFF2-40B4-BE49-F238E27FC236}">
                <a16:creationId xmlns:a16="http://schemas.microsoft.com/office/drawing/2014/main" xmlns="" id="{390B6D8F-AA10-4319-9FE9-15BAF3DF32AF}"/>
              </a:ext>
            </a:extLst>
          </p:cNvPr>
          <p:cNvSpPr txBox="1"/>
          <p:nvPr/>
        </p:nvSpPr>
        <p:spPr>
          <a:xfrm>
            <a:off x="4023222" y="4580203"/>
            <a:ext cx="5116966" cy="541687"/>
          </a:xfrm>
          <a:prstGeom prst="rect">
            <a:avLst/>
          </a:prstGeom>
          <a:noFill/>
        </p:spPr>
        <p:txBody>
          <a:bodyPr wrap="square" rtlCol="0">
            <a:spAutoFit/>
          </a:bodyPr>
          <a:lstStyle/>
          <a:p>
            <a:pPr>
              <a:lnSpc>
                <a:spcPct val="90000"/>
              </a:lnSpc>
            </a:pPr>
            <a:r>
              <a:rPr lang="ru-RU" sz="1600" dirty="0">
                <a:latin typeface="Myriad Pro" panose="020B0503030403020204" pitchFamily="34" charset="0"/>
              </a:rPr>
              <a:t>А. В. Конов</a:t>
            </a:r>
          </a:p>
          <a:p>
            <a:pPr>
              <a:lnSpc>
                <a:spcPct val="90000"/>
              </a:lnSpc>
            </a:pPr>
            <a:r>
              <a:rPr lang="ru-RU" sz="1600" dirty="0">
                <a:latin typeface="Myriad Pro" panose="020B0503030403020204" pitchFamily="34" charset="0"/>
              </a:rPr>
              <a:t>директор Антикоррупционного центра НИУ ВШЭ</a:t>
            </a:r>
            <a:endParaRPr lang="en-US" sz="1600" dirty="0">
              <a:latin typeface="Myriad Pro" panose="020B0503030403020204" pitchFamily="34" charset="0"/>
            </a:endParaRPr>
          </a:p>
        </p:txBody>
      </p:sp>
      <p:pic>
        <p:nvPicPr>
          <p:cNvPr id="14" name="Рисунок 13">
            <a:extLst>
              <a:ext uri="{FF2B5EF4-FFF2-40B4-BE49-F238E27FC236}">
                <a16:creationId xmlns:a16="http://schemas.microsoft.com/office/drawing/2014/main" xmlns="" id="{D3CCCB63-C860-F84C-AB6C-CBD6D72D4F75}"/>
              </a:ext>
            </a:extLst>
          </p:cNvPr>
          <p:cNvPicPr>
            <a:picLocks noChangeAspect="1"/>
          </p:cNvPicPr>
          <p:nvPr/>
        </p:nvPicPr>
        <p:blipFill>
          <a:blip r:embed="rId2"/>
          <a:stretch>
            <a:fillRect/>
          </a:stretch>
        </p:blipFill>
        <p:spPr>
          <a:xfrm>
            <a:off x="552691" y="2162175"/>
            <a:ext cx="3175000" cy="3175000"/>
          </a:xfrm>
          <a:prstGeom prst="rect">
            <a:avLst/>
          </a:prstGeom>
        </p:spPr>
      </p:pic>
    </p:spTree>
    <p:extLst>
      <p:ext uri="{BB962C8B-B14F-4D97-AF65-F5344CB8AC3E}">
        <p14:creationId xmlns:p14="http://schemas.microsoft.com/office/powerpoint/2010/main" val="2794198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651028"/>
            <a:ext cx="10329964" cy="4001095"/>
          </a:xfrm>
          <a:prstGeom prst="rect">
            <a:avLst/>
          </a:prstGeom>
        </p:spPr>
        <p:txBody>
          <a:bodyPr wrap="square">
            <a:spAutoFit/>
          </a:bodyPr>
          <a:lstStyle/>
          <a:p>
            <a:pPr algn="just">
              <a:spcAft>
                <a:spcPts val="600"/>
              </a:spcAft>
            </a:pPr>
            <a:r>
              <a:rPr lang="ru-RU" sz="2000" b="1" dirty="0"/>
              <a:t>Ситуация</a:t>
            </a:r>
            <a:r>
              <a:rPr lang="ru-RU" sz="2000" dirty="0"/>
              <a:t>: Служащая замещала должность секретаря судебного заседания, ее сестра – должность секретаря суда судебного участка.</a:t>
            </a:r>
          </a:p>
          <a:p>
            <a:pPr algn="just">
              <a:spcAft>
                <a:spcPts val="600"/>
              </a:spcAft>
            </a:pPr>
            <a:r>
              <a:rPr lang="ru-RU" sz="2000" dirty="0"/>
              <a:t>Служащая уволена в связи с утратой доверия за </a:t>
            </a:r>
            <a:r>
              <a:rPr lang="ru-RU" sz="2000" dirty="0" err="1"/>
              <a:t>неуведомление</a:t>
            </a:r>
            <a:r>
              <a:rPr lang="ru-RU" sz="2000" dirty="0"/>
              <a:t> о конфликте интересов или возможности его возникновения.</a:t>
            </a:r>
          </a:p>
          <a:p>
            <a:pPr algn="just">
              <a:spcAft>
                <a:spcPts val="600"/>
              </a:spcAft>
            </a:pPr>
            <a:r>
              <a:rPr lang="ru-RU" sz="2400" b="1" dirty="0"/>
              <a:t>Итог</a:t>
            </a:r>
            <a:r>
              <a:rPr lang="ru-RU" sz="2400" dirty="0"/>
              <a:t>:</a:t>
            </a:r>
            <a:r>
              <a:rPr lang="ru-RU" sz="2400" b="1" dirty="0"/>
              <a:t> </a:t>
            </a:r>
            <a:r>
              <a:rPr lang="ru-RU" sz="2400" dirty="0"/>
              <a:t>Суд признал увольнение незаконным.</a:t>
            </a:r>
          </a:p>
          <a:p>
            <a:pPr algn="just">
              <a:spcAft>
                <a:spcPts val="600"/>
              </a:spcAft>
            </a:pPr>
            <a:r>
              <a:rPr lang="ru-RU" sz="2000" b="1" dirty="0"/>
              <a:t>Причина</a:t>
            </a:r>
            <a:r>
              <a:rPr lang="ru-RU" sz="2000" dirty="0"/>
              <a:t>: Периодическое возложение обязанностей секретаря суда на секретаря судебного заседания (или наоборот) на период нахождения одного из них в отпуске не может свидетельствовать о наличии подконтрольности и подчиненности.</a:t>
            </a:r>
          </a:p>
          <a:p>
            <a:pPr algn="just"/>
            <a:endParaRPr lang="ru-RU" sz="1400" dirty="0"/>
          </a:p>
          <a:p>
            <a:pPr algn="just"/>
            <a:r>
              <a:rPr lang="ru-RU" sz="1400" dirty="0"/>
              <a:t>Решение Кировского районного суда г. Махачкалы от 22 марта 2019 г. по делу № 2-958/2019</a:t>
            </a:r>
          </a:p>
          <a:p>
            <a:pPr algn="just"/>
            <a:r>
              <a:rPr lang="ru-RU" sz="1400" dirty="0"/>
              <a:t>Апелляционное определение Верховного суда Республики Дагестан от 3 июля 2019 г. по делу № 33-3365/2019</a:t>
            </a:r>
          </a:p>
          <a:p>
            <a:pPr algn="just"/>
            <a:r>
              <a:rPr lang="ru-RU" sz="1400" dirty="0"/>
              <a:t>Определение Пятого кассационного суда общей юрисдикции от 11 февраля 2020 г. по делу № 8Г-2690/2019 (или 88-1490/2020)</a:t>
            </a:r>
          </a:p>
          <a:p>
            <a:pPr algn="just"/>
            <a:endParaRPr lang="ru-RU" sz="1400" dirty="0"/>
          </a:p>
        </p:txBody>
      </p:sp>
      <p:sp>
        <p:nvSpPr>
          <p:cNvPr id="6" name="Заголовок 1">
            <a:extLst>
              <a:ext uri="{FF2B5EF4-FFF2-40B4-BE49-F238E27FC236}">
                <a16:creationId xmlns:a16="http://schemas.microsoft.com/office/drawing/2014/main" xmlns="" id="{CD0E14DC-0670-FB4D-86BD-E80951D000F5}"/>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совместная работа</a:t>
            </a:r>
          </a:p>
        </p:txBody>
      </p:sp>
      <p:sp>
        <p:nvSpPr>
          <p:cNvPr id="5" name="Иконка  2">
            <a:extLst>
              <a:ext uri="{FF2B5EF4-FFF2-40B4-BE49-F238E27FC236}">
                <a16:creationId xmlns:a16="http://schemas.microsoft.com/office/drawing/2014/main" xmlns="" id="{F5B915DE-250E-45F3-AAE6-CEDF1FD7670F}"/>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30644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74487" y="1551616"/>
            <a:ext cx="10391416" cy="5339923"/>
          </a:xfrm>
          <a:prstGeom prst="rect">
            <a:avLst/>
          </a:prstGeom>
        </p:spPr>
        <p:txBody>
          <a:bodyPr wrap="square">
            <a:spAutoFit/>
          </a:bodyPr>
          <a:lstStyle/>
          <a:p>
            <a:pPr algn="just">
              <a:spcAft>
                <a:spcPts val="600"/>
              </a:spcAft>
            </a:pPr>
            <a:r>
              <a:rPr lang="ru-RU" sz="2000" b="1" dirty="0"/>
              <a:t>Ситуация</a:t>
            </a:r>
            <a:r>
              <a:rPr lang="ru-RU" sz="1600" dirty="0"/>
              <a:t>: </a:t>
            </a:r>
            <a:r>
              <a:rPr lang="ru-RU" b="0" i="0" u="none" strike="noStrike" dirty="0">
                <a:effectLst/>
              </a:rPr>
              <a:t>М. работала специалистом 2 категории в администрации сельского поселения. В это </a:t>
            </a:r>
            <a:r>
              <a:rPr lang="ru-RU" dirty="0"/>
              <a:t>время на должность юрисконсульта МУП </a:t>
            </a:r>
            <a:r>
              <a:rPr lang="ru-RU" b="0" i="0" u="none" strike="noStrike" dirty="0">
                <a:effectLst/>
              </a:rPr>
              <a:t>«Водоканал», учредителем которого являлось сельское поселение, была принята дочь М. </a:t>
            </a:r>
          </a:p>
          <a:p>
            <a:pPr algn="just">
              <a:spcAft>
                <a:spcPts val="600"/>
              </a:spcAft>
            </a:pPr>
            <a:r>
              <a:rPr lang="ru-RU" b="0" i="0" u="none" strike="noStrike" dirty="0">
                <a:effectLst/>
              </a:rPr>
              <a:t>Позднее М. была назначена на должность главы сельского поселения. Как глава сельского поселения М. являлась представителем учредителя и собственника имущества МУП «Водоканал».</a:t>
            </a:r>
          </a:p>
          <a:p>
            <a:pPr algn="just">
              <a:spcAft>
                <a:spcPts val="600"/>
              </a:spcAft>
            </a:pPr>
            <a:r>
              <a:rPr lang="ru-RU" b="0" i="0" u="none" strike="noStrike" dirty="0">
                <a:effectLst/>
              </a:rPr>
              <a:t>27 августа 2018 г. дочь М. получила бытовую травму на батуте, 17 октября 2018 г. ей была проведена операция на коленном суставе. 26 октября 2018 г. МУП «Водоканал» заключил с ООО «Страховой альянс» договор коллективного ДМС. Единственным застрахованным оказалась дочь М. Размер страховой премии составил 98 748 рублей. Для МУП «Водоканал» указанная сделка являлась крупной и могла быть заключена только с согласия учредителя, представителем которого являлась М. </a:t>
            </a:r>
          </a:p>
          <a:p>
            <a:pPr algn="just">
              <a:spcAft>
                <a:spcPts val="600"/>
              </a:spcAft>
            </a:pPr>
            <a:r>
              <a:rPr lang="ru-RU" b="0" i="0" u="none" strike="noStrike" dirty="0">
                <a:effectLst/>
              </a:rPr>
              <a:t>Спустя год, собрание представителей сельского поселения рассмотрело уведомление М. о возможности возникновения конфликта интересов в связи с работой ее дочери в должности юрисконсульта в МУП «Водоканал» и приняло решение об отсутствии конфликта интересов.</a:t>
            </a:r>
            <a:r>
              <a:rPr lang="ru-RU" dirty="0"/>
              <a:t> Впоследствии все же была уволена с утратой доверия.</a:t>
            </a:r>
          </a:p>
          <a:p>
            <a:pPr algn="just">
              <a:spcAft>
                <a:spcPts val="600"/>
              </a:spcAft>
            </a:pPr>
            <a:r>
              <a:rPr lang="ru-RU" sz="2000" b="1" dirty="0"/>
              <a:t>Итог</a:t>
            </a:r>
            <a:r>
              <a:rPr lang="ru-RU" sz="2000" dirty="0"/>
              <a:t>:</a:t>
            </a:r>
            <a:r>
              <a:rPr lang="ru-RU" sz="2000" b="1" dirty="0"/>
              <a:t> </a:t>
            </a:r>
            <a:r>
              <a:rPr lang="ru-RU" sz="2000" dirty="0"/>
              <a:t>Суд признал увольнение законным.</a:t>
            </a:r>
          </a:p>
          <a:p>
            <a:pPr algn="just"/>
            <a:endParaRPr lang="ru-RU" sz="1400" dirty="0"/>
          </a:p>
          <a:p>
            <a:pPr algn="just"/>
            <a:r>
              <a:rPr lang="ru-RU" sz="1400" b="0" i="0" u="none" strike="noStrike" dirty="0">
                <a:effectLst/>
                <a:latin typeface="Arial Cyr" panose="020B0604020202020204" pitchFamily="34" charset="0"/>
              </a:rPr>
              <a:t>Решение Ставропольского районного суда Самарской области от 13 ноября 2020 г. по делу № 2а-2879/2020</a:t>
            </a:r>
            <a:r>
              <a:rPr lang="ru-RU" sz="1400" dirty="0"/>
              <a:t> </a:t>
            </a:r>
          </a:p>
          <a:p>
            <a:pPr algn="just"/>
            <a:r>
              <a:rPr lang="ru-RU" sz="1400" b="0" i="0" u="none" strike="noStrike" dirty="0">
                <a:effectLst/>
                <a:latin typeface="Arial Cyr" panose="020B0604020202020204" pitchFamily="34" charset="0"/>
              </a:rPr>
              <a:t>Апелляционное определение Самарского областного суда от 22 декабря 2020 г. по делу № 33а-14156/2020</a:t>
            </a:r>
            <a:r>
              <a:rPr lang="ru-RU" sz="1400" dirty="0"/>
              <a:t> </a:t>
            </a:r>
          </a:p>
        </p:txBody>
      </p:sp>
      <p:sp>
        <p:nvSpPr>
          <p:cNvPr id="6" name="Заголовок 1">
            <a:extLst>
              <a:ext uri="{FF2B5EF4-FFF2-40B4-BE49-F238E27FC236}">
                <a16:creationId xmlns:a16="http://schemas.microsoft.com/office/drawing/2014/main" xmlns="" id="{B5994555-410A-3D4A-B502-2892AD484FD8}"/>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подведомственные организации</a:t>
            </a:r>
          </a:p>
        </p:txBody>
      </p:sp>
      <p:sp>
        <p:nvSpPr>
          <p:cNvPr id="5" name="Иконка  2">
            <a:extLst>
              <a:ext uri="{FF2B5EF4-FFF2-40B4-BE49-F238E27FC236}">
                <a16:creationId xmlns:a16="http://schemas.microsoft.com/office/drawing/2014/main" xmlns="" id="{CF50FC35-A34C-4709-B160-9AC0B51C59C5}"/>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22064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764824"/>
            <a:ext cx="10092219" cy="4493538"/>
          </a:xfrm>
          <a:prstGeom prst="rect">
            <a:avLst/>
          </a:prstGeom>
        </p:spPr>
        <p:txBody>
          <a:bodyPr wrap="square">
            <a:spAutoFit/>
          </a:bodyPr>
          <a:lstStyle/>
          <a:p>
            <a:pPr algn="just">
              <a:spcAft>
                <a:spcPts val="600"/>
              </a:spcAft>
            </a:pPr>
            <a:r>
              <a:rPr lang="ru-RU" sz="2000" b="1" dirty="0"/>
              <a:t>Ситуация</a:t>
            </a:r>
            <a:r>
              <a:rPr lang="ru-RU" sz="2000" dirty="0"/>
              <a:t>: Служащий замещал должность руководителя Службы ветеринарии области. В учреждениях, подведомственных указанной Службе, работали жена, сын и две дочери служащего.</a:t>
            </a:r>
          </a:p>
          <a:p>
            <a:pPr algn="just">
              <a:spcAft>
                <a:spcPts val="600"/>
              </a:spcAft>
            </a:pPr>
            <a:r>
              <a:rPr lang="ru-RU" sz="2000" dirty="0"/>
              <a:t>К служащему применено дисциплинарное взыскание в виде выговора за непринятие мер по предотвращению и урегулированию конфликта интересов и </a:t>
            </a:r>
            <a:r>
              <a:rPr lang="ru-RU" sz="2000" dirty="0" err="1"/>
              <a:t>неуведомление</a:t>
            </a:r>
            <a:r>
              <a:rPr lang="ru-RU" sz="2000" dirty="0"/>
              <a:t> о возможности возникновения конфликта интересов при исполнении им должностных обязанностей.</a:t>
            </a:r>
          </a:p>
          <a:p>
            <a:pPr algn="just">
              <a:spcAft>
                <a:spcPts val="600"/>
              </a:spcAft>
            </a:pPr>
            <a:r>
              <a:rPr lang="ru-RU" sz="2000" dirty="0"/>
              <a:t>Прокурор просил отменить приказ о наложении взыскания и уволить служащего в связи с утратой доверия за непринятие мер по предотвращению (урегулированию) конфликта интересов.</a:t>
            </a:r>
          </a:p>
          <a:p>
            <a:pPr algn="just">
              <a:spcAft>
                <a:spcPts val="600"/>
              </a:spcAft>
            </a:pPr>
            <a:r>
              <a:rPr lang="ru-RU" sz="2400" b="1" dirty="0"/>
              <a:t>Итог</a:t>
            </a:r>
            <a:r>
              <a:rPr lang="ru-RU" sz="2400" dirty="0"/>
              <a:t>:</a:t>
            </a:r>
            <a:r>
              <a:rPr lang="ru-RU" sz="2400" b="1" dirty="0"/>
              <a:t> </a:t>
            </a:r>
            <a:r>
              <a:rPr lang="ru-RU" sz="2400" dirty="0"/>
              <a:t>Суд удовлетворил требования прокурора.</a:t>
            </a:r>
          </a:p>
          <a:p>
            <a:pPr algn="just"/>
            <a:endParaRPr lang="ru-RU" sz="1400" dirty="0"/>
          </a:p>
          <a:p>
            <a:pPr algn="just"/>
            <a:r>
              <a:rPr lang="ru-RU" sz="1400" dirty="0"/>
              <a:t>Решение Кировского районного суда г. Иркутска от 17 октября 2019 г. по делу № 2-4076/2019</a:t>
            </a:r>
          </a:p>
          <a:p>
            <a:pPr algn="just"/>
            <a:r>
              <a:rPr lang="ru-RU" sz="1400" dirty="0"/>
              <a:t>Апелляционное определение Иркутского областного суда от 13 января 2020 г. по делу № 33-253/2020</a:t>
            </a:r>
          </a:p>
        </p:txBody>
      </p:sp>
      <p:sp>
        <p:nvSpPr>
          <p:cNvPr id="6" name="Заголовок 1">
            <a:extLst>
              <a:ext uri="{FF2B5EF4-FFF2-40B4-BE49-F238E27FC236}">
                <a16:creationId xmlns:a16="http://schemas.microsoft.com/office/drawing/2014/main" xmlns="" id="{7A5CB908-2E02-E249-8D2D-A0364365EC35}"/>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подведомственные организации</a:t>
            </a:r>
          </a:p>
        </p:txBody>
      </p:sp>
      <p:sp>
        <p:nvSpPr>
          <p:cNvPr id="5" name="Иконка  2">
            <a:extLst>
              <a:ext uri="{FF2B5EF4-FFF2-40B4-BE49-F238E27FC236}">
                <a16:creationId xmlns:a16="http://schemas.microsoft.com/office/drawing/2014/main" xmlns="" id="{05E4166D-6CF3-40F7-BDF9-B67108E1B361}"/>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50789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782395"/>
            <a:ext cx="9744747" cy="3462486"/>
          </a:xfrm>
          <a:prstGeom prst="rect">
            <a:avLst/>
          </a:prstGeom>
        </p:spPr>
        <p:txBody>
          <a:bodyPr wrap="square">
            <a:spAutoFit/>
          </a:bodyPr>
          <a:lstStyle/>
          <a:p>
            <a:pPr algn="just">
              <a:spcAft>
                <a:spcPts val="600"/>
              </a:spcAft>
            </a:pPr>
            <a:r>
              <a:rPr lang="ru-RU" sz="2400" b="1" dirty="0"/>
              <a:t>Ситуация</a:t>
            </a:r>
            <a:r>
              <a:rPr lang="ru-RU" sz="2400" dirty="0"/>
              <a:t>: </a:t>
            </a:r>
            <a:r>
              <a:rPr lang="ru-RU" sz="2000" dirty="0"/>
              <a:t>Служащий, замещая должность главы администрации города по контракту, назначил на должность руководителя МКУ отца гражданки, с которой у служащего были общие дети и с которой он совместно проживал.</a:t>
            </a:r>
          </a:p>
          <a:p>
            <a:pPr algn="just">
              <a:spcAft>
                <a:spcPts val="600"/>
              </a:spcAft>
            </a:pPr>
            <a:r>
              <a:rPr lang="ru-RU" sz="2000" dirty="0"/>
              <a:t>Прокурор просил расторгнуть контракт с главой администрации в связи с утратой доверия за непринятие мер по предотвращению (урегулированию) конфликта интересов.</a:t>
            </a:r>
          </a:p>
          <a:p>
            <a:pPr algn="just">
              <a:spcAft>
                <a:spcPts val="600"/>
              </a:spcAft>
            </a:pPr>
            <a:r>
              <a:rPr lang="ru-RU" sz="2400" b="1" dirty="0"/>
              <a:t>Итог</a:t>
            </a:r>
            <a:r>
              <a:rPr lang="ru-RU" sz="2400" dirty="0"/>
              <a:t>:</a:t>
            </a:r>
            <a:r>
              <a:rPr lang="ru-RU" sz="2400" b="1" dirty="0"/>
              <a:t> </a:t>
            </a:r>
            <a:r>
              <a:rPr lang="ru-RU" sz="2400" dirty="0"/>
              <a:t>Суд удовлетворил требования прокурора.</a:t>
            </a:r>
          </a:p>
          <a:p>
            <a:pPr algn="just"/>
            <a:endParaRPr lang="ru-RU" sz="1400" dirty="0"/>
          </a:p>
          <a:p>
            <a:pPr algn="just"/>
            <a:r>
              <a:rPr lang="ru-RU" sz="1400" dirty="0"/>
              <a:t>Решение Евпаторийского городского суда Республики Крым от 2 апреля 2019 г. по делу № 2-531/2019</a:t>
            </a:r>
          </a:p>
          <a:p>
            <a:pPr algn="just"/>
            <a:r>
              <a:rPr lang="ru-RU" sz="1400" dirty="0"/>
              <a:t>Апелляционное определение Верховного суда Республики Крым от 21 августа 2019 г. по делу № 33-7573/2019</a:t>
            </a:r>
          </a:p>
          <a:p>
            <a:pPr algn="just"/>
            <a:r>
              <a:rPr lang="ru-RU" sz="1400" dirty="0"/>
              <a:t>Решение Четвертого кассационного суда от 2 июля 2020 г. по делу № 8Г-11383/2020 [88-13210/2020]</a:t>
            </a:r>
          </a:p>
        </p:txBody>
      </p:sp>
      <p:sp>
        <p:nvSpPr>
          <p:cNvPr id="6" name="Заголовок 1">
            <a:extLst>
              <a:ext uri="{FF2B5EF4-FFF2-40B4-BE49-F238E27FC236}">
                <a16:creationId xmlns:a16="http://schemas.microsoft.com/office/drawing/2014/main" xmlns="" id="{8B8E0D4A-D61E-394F-9D77-CEF2E68D7819}"/>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подведомственные организации</a:t>
            </a:r>
          </a:p>
        </p:txBody>
      </p:sp>
      <p:sp>
        <p:nvSpPr>
          <p:cNvPr id="5" name="Иконка  2">
            <a:extLst>
              <a:ext uri="{FF2B5EF4-FFF2-40B4-BE49-F238E27FC236}">
                <a16:creationId xmlns:a16="http://schemas.microsoft.com/office/drawing/2014/main" xmlns="" id="{2B7E8B4F-177D-4626-8199-E4D1D48C9D93}"/>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81171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2682" y="1471593"/>
            <a:ext cx="10252094" cy="5109091"/>
          </a:xfrm>
          <a:prstGeom prst="rect">
            <a:avLst/>
          </a:prstGeom>
        </p:spPr>
        <p:txBody>
          <a:bodyPr wrap="square">
            <a:spAutoFit/>
          </a:bodyPr>
          <a:lstStyle/>
          <a:p>
            <a:pPr algn="just">
              <a:spcAft>
                <a:spcPts val="600"/>
              </a:spcAft>
            </a:pPr>
            <a:r>
              <a:rPr lang="ru-RU" sz="2000" b="1" dirty="0"/>
              <a:t>Ситуация</a:t>
            </a:r>
            <a:r>
              <a:rPr lang="ru-RU" sz="2000" dirty="0"/>
              <a:t>: Служащая, замещая должность заместителя руководителя департамента, осуществила рассмотрение дел об административных правонарушениях в отношении трех физических лиц. Данные дела были возбуждены государственным инспектором департамента, являющимся отцом служащей. Предположительно он исправил и подменил первоначальный процессуальный документ с целью изменения квалификации правонарушения и смягчения ответственности. Указанный государственный инспектор передал дела на рассмотрение дочери в обход ее непосредственного начальника с целью сокрытия своих неправомерных действий.</a:t>
            </a:r>
          </a:p>
          <a:p>
            <a:pPr algn="just">
              <a:spcAft>
                <a:spcPts val="600"/>
              </a:spcAft>
            </a:pPr>
            <a:r>
              <a:rPr lang="ru-RU" sz="2000" dirty="0"/>
              <a:t>Служащая уволена в связи с утратой доверия за непринятие мер по предотвращению (урегулированию) конфликта интересов.</a:t>
            </a:r>
          </a:p>
          <a:p>
            <a:pPr algn="just">
              <a:spcAft>
                <a:spcPts val="600"/>
              </a:spcAft>
            </a:pPr>
            <a:r>
              <a:rPr lang="ru-RU" sz="2000" dirty="0"/>
              <a:t>Одновременно привлечена к дисциплинарной ответственности в виде выговора за допущенные нарушения норм КоАП РФ при рассмотрении материалов.</a:t>
            </a:r>
          </a:p>
          <a:p>
            <a:pPr algn="just">
              <a:spcAft>
                <a:spcPts val="600"/>
              </a:spcAft>
            </a:pPr>
            <a:r>
              <a:rPr lang="ru-RU" sz="2400" b="1" dirty="0"/>
              <a:t>Итог</a:t>
            </a:r>
            <a:r>
              <a:rPr lang="ru-RU" sz="2400" dirty="0"/>
              <a:t>:</a:t>
            </a:r>
            <a:r>
              <a:rPr lang="ru-RU" sz="2400" b="1" dirty="0"/>
              <a:t> </a:t>
            </a:r>
            <a:r>
              <a:rPr lang="ru-RU" sz="2400" dirty="0"/>
              <a:t>Суд признал увольнение законным.</a:t>
            </a:r>
          </a:p>
          <a:p>
            <a:pPr algn="just"/>
            <a:endParaRPr lang="ru-RU" sz="1400" dirty="0"/>
          </a:p>
          <a:p>
            <a:pPr algn="just"/>
            <a:r>
              <a:rPr lang="ru-RU" sz="1400" dirty="0"/>
              <a:t>Решение Магаданского городского суда Магаданской области от 26 февраля 2019 г. по делу № 2-395/2019</a:t>
            </a:r>
          </a:p>
          <a:p>
            <a:pPr algn="just"/>
            <a:r>
              <a:rPr lang="ru-RU" sz="1400" dirty="0"/>
              <a:t>Апелляционное определение Магаданского областного суда от 14 мая 2019 г. по делу № 33-330/2019</a:t>
            </a:r>
          </a:p>
        </p:txBody>
      </p:sp>
      <p:sp>
        <p:nvSpPr>
          <p:cNvPr id="6" name="Заголовок 1">
            <a:extLst>
              <a:ext uri="{FF2B5EF4-FFF2-40B4-BE49-F238E27FC236}">
                <a16:creationId xmlns:a16="http://schemas.microsoft.com/office/drawing/2014/main" xmlns="" id="{FF644C87-19D6-CD42-A89A-E39C57CC7D23}"/>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функциональная зависимость</a:t>
            </a:r>
          </a:p>
        </p:txBody>
      </p:sp>
      <p:sp>
        <p:nvSpPr>
          <p:cNvPr id="5" name="Иконка  2">
            <a:extLst>
              <a:ext uri="{FF2B5EF4-FFF2-40B4-BE49-F238E27FC236}">
                <a16:creationId xmlns:a16="http://schemas.microsoft.com/office/drawing/2014/main" xmlns="" id="{9E8B4CA7-BEAC-4E7C-BE59-D25E1300147B}"/>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91173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74487" y="1551616"/>
            <a:ext cx="10391416" cy="4278094"/>
          </a:xfrm>
          <a:prstGeom prst="rect">
            <a:avLst/>
          </a:prstGeom>
        </p:spPr>
        <p:txBody>
          <a:bodyPr wrap="square">
            <a:spAutoFit/>
          </a:bodyPr>
          <a:lstStyle/>
          <a:p>
            <a:pPr algn="just">
              <a:spcAft>
                <a:spcPts val="600"/>
              </a:spcAft>
            </a:pPr>
            <a:r>
              <a:rPr lang="ru-RU" sz="2000" b="1" dirty="0"/>
              <a:t>Ситуация</a:t>
            </a:r>
            <a:r>
              <a:rPr lang="ru-RU" sz="2000" dirty="0"/>
              <a:t>: Работник замещал должность в региональном отделении ФСС, его супруга – должность руководителя Управления Роспотребнадзора. </a:t>
            </a:r>
          </a:p>
          <a:p>
            <a:pPr algn="just">
              <a:spcAft>
                <a:spcPts val="600"/>
              </a:spcAft>
            </a:pPr>
            <a:r>
              <a:rPr lang="ru-RU" sz="2000" dirty="0"/>
              <a:t>В отношении Управления проводились выездная плановая проверка правильности исчисления, полноты и своевременности уплаты (перечисления) страховых взносов и камеральные проверки. Решения по результатам проверки принимал работник.</a:t>
            </a:r>
          </a:p>
          <a:p>
            <a:pPr algn="just">
              <a:spcAft>
                <a:spcPts val="600"/>
              </a:spcAft>
            </a:pPr>
            <a:r>
              <a:rPr lang="ru-RU" sz="2000" dirty="0"/>
              <a:t>Комиссия по урегулированию конфликта интересов рекомендовала применить к работнику меру дисциплинарного взыскания в виде увольнения в связи с утратой доверия.</a:t>
            </a:r>
          </a:p>
          <a:p>
            <a:pPr algn="just">
              <a:spcAft>
                <a:spcPts val="600"/>
              </a:spcAft>
            </a:pPr>
            <a:r>
              <a:rPr lang="ru-RU" sz="2000" dirty="0"/>
              <a:t>Решение о привлечение служащего к дисциплинарной ответственности не принималось.</a:t>
            </a:r>
          </a:p>
          <a:p>
            <a:pPr algn="just">
              <a:spcAft>
                <a:spcPts val="600"/>
              </a:spcAft>
            </a:pPr>
            <a:r>
              <a:rPr lang="ru-RU" sz="2000" dirty="0"/>
              <a:t>Работник просил признать незаконным и отменить решения Комиссии.</a:t>
            </a:r>
          </a:p>
          <a:p>
            <a:pPr algn="just">
              <a:spcAft>
                <a:spcPts val="600"/>
              </a:spcAft>
            </a:pPr>
            <a:r>
              <a:rPr lang="ru-RU" sz="2000" b="1" dirty="0"/>
              <a:t>Итог</a:t>
            </a:r>
            <a:r>
              <a:rPr lang="ru-RU" sz="2000" dirty="0"/>
              <a:t>:</a:t>
            </a:r>
            <a:r>
              <a:rPr lang="ru-RU" sz="2000" b="1" dirty="0"/>
              <a:t> </a:t>
            </a:r>
            <a:r>
              <a:rPr lang="ru-RU" sz="2000" dirty="0"/>
              <a:t>Суд отказал в удовлетворении требований.</a:t>
            </a:r>
          </a:p>
          <a:p>
            <a:pPr algn="just"/>
            <a:endParaRPr lang="ru-RU" sz="1400" dirty="0"/>
          </a:p>
          <a:p>
            <a:pPr algn="just"/>
            <a:r>
              <a:rPr lang="ru-RU" sz="1400" dirty="0"/>
              <a:t>Решение Первомайского районного суда г. Мурманска от 1 февраля 2019 г. по делу № 2-460/2019</a:t>
            </a:r>
          </a:p>
          <a:p>
            <a:pPr algn="just"/>
            <a:r>
              <a:rPr lang="ru-RU" sz="1400" dirty="0"/>
              <a:t>Апелляционное определение Мурманского областного суда от 7 мая 2019 г. по делу № 33-1343/2019</a:t>
            </a:r>
          </a:p>
        </p:txBody>
      </p:sp>
      <p:sp>
        <p:nvSpPr>
          <p:cNvPr id="6" name="Заголовок 1">
            <a:extLst>
              <a:ext uri="{FF2B5EF4-FFF2-40B4-BE49-F238E27FC236}">
                <a16:creationId xmlns:a16="http://schemas.microsoft.com/office/drawing/2014/main" xmlns="" id="{B5994555-410A-3D4A-B502-2892AD484FD8}"/>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функциональная зависимость</a:t>
            </a:r>
          </a:p>
        </p:txBody>
      </p:sp>
      <p:sp>
        <p:nvSpPr>
          <p:cNvPr id="5" name="Иконка  2">
            <a:extLst>
              <a:ext uri="{FF2B5EF4-FFF2-40B4-BE49-F238E27FC236}">
                <a16:creationId xmlns:a16="http://schemas.microsoft.com/office/drawing/2014/main" xmlns="" id="{CF50FC35-A34C-4709-B160-9AC0B51C59C5}"/>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62164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435608"/>
            <a:ext cx="9964203" cy="3908762"/>
          </a:xfrm>
          <a:prstGeom prst="rect">
            <a:avLst/>
          </a:prstGeom>
        </p:spPr>
        <p:txBody>
          <a:bodyPr wrap="square">
            <a:spAutoFit/>
          </a:bodyPr>
          <a:lstStyle/>
          <a:p>
            <a:pPr algn="just"/>
            <a:r>
              <a:rPr lang="ru-RU" sz="2400" b="1" dirty="0"/>
              <a:t>Ситуация</a:t>
            </a:r>
            <a:r>
              <a:rPr lang="ru-RU" sz="2400" dirty="0"/>
              <a:t>:</a:t>
            </a:r>
            <a:r>
              <a:rPr lang="ru-RU" sz="2400" b="1" dirty="0"/>
              <a:t> </a:t>
            </a:r>
            <a:r>
              <a:rPr lang="ru-RU" sz="2400" dirty="0"/>
              <a:t>Должностное лицо замещало должность первого заместителя Председателя Правительства Республики Коми. Ее супруг работал в акционерном обществе, единственный акционер которого находился в непосредственном подчинении должностного лица.</a:t>
            </a:r>
          </a:p>
          <a:p>
            <a:pPr algn="just"/>
            <a:r>
              <a:rPr lang="ru-RU" sz="2400" dirty="0"/>
              <a:t>Должностное лицо уволено в связи с утратой доверия за непринятие мер по предотвращению (урегулированию) конфликта интересов.</a:t>
            </a:r>
          </a:p>
          <a:p>
            <a:pPr algn="just"/>
            <a:r>
              <a:rPr lang="ru-RU" sz="2400" b="1" dirty="0"/>
              <a:t>Итог</a:t>
            </a:r>
            <a:r>
              <a:rPr lang="ru-RU" sz="2400" dirty="0"/>
              <a:t>: Суд признал увольнение законным.</a:t>
            </a:r>
          </a:p>
          <a:p>
            <a:pPr algn="just"/>
            <a:endParaRPr lang="ru-RU" sz="1600" dirty="0"/>
          </a:p>
          <a:p>
            <a:pPr algn="just"/>
            <a:r>
              <a:rPr lang="ru-RU" sz="1600" dirty="0"/>
              <a:t>Решение Сыктывкарского городского суда Республики Коми от 15 августа 2019 г. по делу № 2-6825/2019</a:t>
            </a:r>
          </a:p>
          <a:p>
            <a:pPr algn="just"/>
            <a:r>
              <a:rPr lang="ru-RU" sz="1600" dirty="0"/>
              <a:t>Решение Верховного суда Республики Коми от 28 октября 2019 г. по делу № 33-6371/2019</a:t>
            </a:r>
          </a:p>
          <a:p>
            <a:pPr algn="just"/>
            <a:r>
              <a:rPr lang="ru-RU" sz="1600" dirty="0"/>
              <a:t>Определение Третьего кассационного суда общей юрисдикции от 10 июня 2020 г. по делу № 8Г-5055/2020 [88-6175/2020]</a:t>
            </a:r>
          </a:p>
        </p:txBody>
      </p:sp>
      <p:sp>
        <p:nvSpPr>
          <p:cNvPr id="6" name="Заголовок 1">
            <a:extLst>
              <a:ext uri="{FF2B5EF4-FFF2-40B4-BE49-F238E27FC236}">
                <a16:creationId xmlns:a16="http://schemas.microsoft.com/office/drawing/2014/main" xmlns="" id="{D3660100-95E3-7F43-80E4-DD8AC0F35426}"/>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подконтрольные организации</a:t>
            </a:r>
          </a:p>
        </p:txBody>
      </p:sp>
      <p:sp>
        <p:nvSpPr>
          <p:cNvPr id="5" name="Иконка  2">
            <a:extLst>
              <a:ext uri="{FF2B5EF4-FFF2-40B4-BE49-F238E27FC236}">
                <a16:creationId xmlns:a16="http://schemas.microsoft.com/office/drawing/2014/main" xmlns="" id="{DBF1C902-1624-4768-89A5-AF02DC953C2D}"/>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26346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276717"/>
            <a:ext cx="10494556" cy="4339650"/>
          </a:xfrm>
          <a:prstGeom prst="rect">
            <a:avLst/>
          </a:prstGeom>
        </p:spPr>
        <p:txBody>
          <a:bodyPr wrap="square">
            <a:spAutoFit/>
          </a:bodyPr>
          <a:lstStyle/>
          <a:p>
            <a:pPr algn="just">
              <a:spcAft>
                <a:spcPts val="600"/>
              </a:spcAft>
            </a:pPr>
            <a:r>
              <a:rPr lang="ru-RU" sz="2000" b="1" dirty="0"/>
              <a:t>Ситуация</a:t>
            </a:r>
            <a:r>
              <a:rPr lang="ru-RU" sz="2000" dirty="0"/>
              <a:t>: Служащий замещал должность уполномоченного отдела административных расследований таможни, брат служащего – должность заместителя начальника отдела инспектирования деятельности таможенных органов в вышестоящем органе. </a:t>
            </a:r>
          </a:p>
          <a:p>
            <a:pPr algn="just">
              <a:spcAft>
                <a:spcPts val="600"/>
              </a:spcAft>
            </a:pPr>
            <a:r>
              <a:rPr lang="ru-RU" sz="2000" dirty="0"/>
              <a:t>Служащий привлечен к дисциплинарной ответственности в виде строгого выговора за </a:t>
            </a:r>
            <a:r>
              <a:rPr lang="ru-RU" sz="2000" dirty="0" err="1"/>
              <a:t>неуведомление</a:t>
            </a:r>
            <a:r>
              <a:rPr lang="ru-RU" sz="2000" dirty="0"/>
              <a:t> (несвоевременное уведомление) о конфликте интересов или возможности его возникновения.</a:t>
            </a:r>
          </a:p>
          <a:p>
            <a:pPr algn="just">
              <a:spcAft>
                <a:spcPts val="600"/>
              </a:spcAft>
            </a:pPr>
            <a:r>
              <a:rPr lang="ru-RU" sz="2000" b="1" dirty="0"/>
              <a:t>Итог</a:t>
            </a:r>
            <a:r>
              <a:rPr lang="ru-RU" sz="2000" dirty="0"/>
              <a:t>:</a:t>
            </a:r>
            <a:r>
              <a:rPr lang="ru-RU" sz="2000" b="1" dirty="0"/>
              <a:t> </a:t>
            </a:r>
            <a:r>
              <a:rPr lang="ru-RU" sz="2000" dirty="0"/>
              <a:t>Суд признал привлечение к ответственности незаконным.</a:t>
            </a:r>
          </a:p>
          <a:p>
            <a:pPr algn="just">
              <a:spcAft>
                <a:spcPts val="600"/>
              </a:spcAft>
            </a:pPr>
            <a:r>
              <a:rPr lang="ru-RU" sz="2000" b="1" dirty="0"/>
              <a:t>Причина</a:t>
            </a:r>
            <a:r>
              <a:rPr lang="ru-RU" sz="2000" dirty="0"/>
              <a:t>: Доказыванию со стороны представителя нанимателя подлежала возможность получения братом служащего каких-либо преимуществ в результате ненадлежащего (необъективного, небеспристрастного) исполнения служащим должностных обязанностей.</a:t>
            </a:r>
          </a:p>
          <a:p>
            <a:pPr algn="just"/>
            <a:endParaRPr lang="ru-RU" sz="1400" dirty="0"/>
          </a:p>
          <a:p>
            <a:pPr algn="just"/>
            <a:r>
              <a:rPr lang="ru-RU" sz="1400" dirty="0"/>
              <a:t>Решение Первомайского районного суда г. Ростов-на-Дону от 20 июня 2019 г. № 2-2634/2019</a:t>
            </a:r>
          </a:p>
          <a:p>
            <a:pPr algn="just"/>
            <a:r>
              <a:rPr lang="ru-RU" sz="1400" dirty="0"/>
              <a:t>Апелляционное определение Ростовского областного суда от 26 сентября 2019 г. по делу № 33-16730/2019</a:t>
            </a:r>
          </a:p>
          <a:p>
            <a:pPr algn="just"/>
            <a:r>
              <a:rPr lang="ru-RU" sz="1400" dirty="0"/>
              <a:t>Решение Четвертого кассационного суда общей юрисдикции от 30 июня 2020 г. по делу № 8Г-4022/2020 [88-5154/2020]</a:t>
            </a:r>
          </a:p>
        </p:txBody>
      </p:sp>
      <p:sp>
        <p:nvSpPr>
          <p:cNvPr id="6" name="Заголовок 1">
            <a:extLst>
              <a:ext uri="{FF2B5EF4-FFF2-40B4-BE49-F238E27FC236}">
                <a16:creationId xmlns:a16="http://schemas.microsoft.com/office/drawing/2014/main" xmlns="" id="{F473FBD2-73ED-A44E-AA56-B66045456BFC}"/>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у кого возникает конфликт интересов?</a:t>
            </a:r>
          </a:p>
        </p:txBody>
      </p:sp>
      <p:sp>
        <p:nvSpPr>
          <p:cNvPr id="7" name="Иконка  2">
            <a:extLst>
              <a:ext uri="{FF2B5EF4-FFF2-40B4-BE49-F238E27FC236}">
                <a16:creationId xmlns:a16="http://schemas.microsoft.com/office/drawing/2014/main" xmlns="" id="{2F77D893-A92E-CC48-977D-1CF93341188E}"/>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70529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391788"/>
            <a:ext cx="10668291" cy="4955203"/>
          </a:xfrm>
          <a:prstGeom prst="rect">
            <a:avLst/>
          </a:prstGeom>
        </p:spPr>
        <p:txBody>
          <a:bodyPr wrap="square">
            <a:spAutoFit/>
          </a:bodyPr>
          <a:lstStyle/>
          <a:p>
            <a:pPr algn="just"/>
            <a:r>
              <a:rPr lang="ru-RU" sz="2400" b="1" dirty="0"/>
              <a:t>Ситуация</a:t>
            </a:r>
            <a:r>
              <a:rPr lang="ru-RU" sz="2400" dirty="0"/>
              <a:t>: Работница замещала должность медицинской сестры неврологического кабинета поликлиники, ее супруг – должность врача-невролога в той же поликлинике. </a:t>
            </a:r>
          </a:p>
          <a:p>
            <a:pPr algn="just"/>
            <a:r>
              <a:rPr lang="ru-RU" sz="2400" dirty="0"/>
              <a:t>После поступления жалобы от пациентки на действия ее супруга в качестве врача-невролога Комиссия по противодействию коррупции и урегулированию конфликта интересов рекомендовала изменить место работы одного из супругов. </a:t>
            </a:r>
          </a:p>
          <a:p>
            <a:pPr algn="just"/>
            <a:r>
              <a:rPr lang="ru-RU" sz="2400" dirty="0"/>
              <a:t>Главный врач издал приказ, которым рабочее место работницы в качестве медицинской сестры закреплялось за другим врачом-неврологом поликлиники.</a:t>
            </a:r>
          </a:p>
          <a:p>
            <a:pPr algn="just"/>
            <a:r>
              <a:rPr lang="ru-RU" sz="2400" dirty="0"/>
              <a:t>Работница оспаривает изменение индивидуальных условий труда.</a:t>
            </a:r>
          </a:p>
          <a:p>
            <a:pPr algn="just"/>
            <a:r>
              <a:rPr lang="ru-RU" sz="2400" b="1" dirty="0"/>
              <a:t>Итог</a:t>
            </a:r>
            <a:r>
              <a:rPr lang="ru-RU" sz="2400" dirty="0"/>
              <a:t>:</a:t>
            </a:r>
            <a:r>
              <a:rPr lang="ru-RU" sz="2400" b="1" dirty="0"/>
              <a:t> </a:t>
            </a:r>
            <a:r>
              <a:rPr lang="ru-RU" sz="2400" dirty="0"/>
              <a:t>Суд отказал в удовлетворении требований.</a:t>
            </a:r>
          </a:p>
          <a:p>
            <a:pPr algn="just"/>
            <a:endParaRPr lang="ru-RU" sz="1400" dirty="0"/>
          </a:p>
          <a:p>
            <a:pPr algn="just"/>
            <a:r>
              <a:rPr lang="ru-RU" sz="1400" dirty="0"/>
              <a:t>Решение </a:t>
            </a:r>
            <a:r>
              <a:rPr lang="ru-RU" sz="1400" dirty="0" err="1"/>
              <a:t>Новооскольского</a:t>
            </a:r>
            <a:r>
              <a:rPr lang="ru-RU" sz="1400" dirty="0"/>
              <a:t> районного суда Белгородской области от 23 мая 2019 г. по делу № 2-282/2019</a:t>
            </a:r>
          </a:p>
        </p:txBody>
      </p:sp>
      <p:sp>
        <p:nvSpPr>
          <p:cNvPr id="6" name="Заголовок 1">
            <a:extLst>
              <a:ext uri="{FF2B5EF4-FFF2-40B4-BE49-F238E27FC236}">
                <a16:creationId xmlns:a16="http://schemas.microsoft.com/office/drawing/2014/main" xmlns="" id="{A003FCE4-09B7-E742-BA59-49720336865B}"/>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изменение места работы</a:t>
            </a:r>
          </a:p>
        </p:txBody>
      </p:sp>
      <p:sp>
        <p:nvSpPr>
          <p:cNvPr id="7" name="Иконка  2">
            <a:extLst>
              <a:ext uri="{FF2B5EF4-FFF2-40B4-BE49-F238E27FC236}">
                <a16:creationId xmlns:a16="http://schemas.microsoft.com/office/drawing/2014/main" xmlns="" id="{71C9C7BF-FCA0-2249-993C-483AB1972CAA}"/>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84936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581945"/>
            <a:ext cx="10037355" cy="4585871"/>
          </a:xfrm>
          <a:prstGeom prst="rect">
            <a:avLst/>
          </a:prstGeom>
        </p:spPr>
        <p:txBody>
          <a:bodyPr wrap="square">
            <a:spAutoFit/>
          </a:bodyPr>
          <a:lstStyle/>
          <a:p>
            <a:pPr algn="just"/>
            <a:r>
              <a:rPr lang="ru-RU" sz="2400" b="1" dirty="0"/>
              <a:t>Ситуация</a:t>
            </a:r>
            <a:r>
              <a:rPr lang="ru-RU" sz="2400" dirty="0"/>
              <a:t>: Работница замещала должность воспитателя в отделении социальной реабилитации бюджетного учреждения, родная сестра работницы – должность заведующей этим отделением. </a:t>
            </a:r>
          </a:p>
          <a:p>
            <a:pPr algn="just"/>
            <a:r>
              <a:rPr lang="ru-RU" sz="2400" dirty="0"/>
              <a:t>По результатам проведения заседания комиссия по урегулированию конфликта интересов ей было предложено изменить прямую подчиненность воспитателя и установить прямое подчинение ее как воспитателя заместителю директора по направлению деятельности. </a:t>
            </a:r>
          </a:p>
          <a:p>
            <a:pPr algn="just"/>
            <a:r>
              <a:rPr lang="ru-RU" sz="2400" dirty="0"/>
              <a:t>Просила суд признать протоколы заседания комиссии и факт изменения трудового договора для урегулирования конфликта интересов незаконными.</a:t>
            </a:r>
          </a:p>
          <a:p>
            <a:pPr algn="just"/>
            <a:r>
              <a:rPr lang="ru-RU" sz="2400" b="1" dirty="0"/>
              <a:t>Итог</a:t>
            </a:r>
            <a:r>
              <a:rPr lang="ru-RU" sz="2400" dirty="0"/>
              <a:t>:</a:t>
            </a:r>
            <a:r>
              <a:rPr lang="ru-RU" sz="2400" b="1" dirty="0"/>
              <a:t> </a:t>
            </a:r>
            <a:r>
              <a:rPr lang="ru-RU" sz="2400" dirty="0"/>
              <a:t>Суд отказал в удовлетворении требований.</a:t>
            </a:r>
          </a:p>
          <a:p>
            <a:pPr algn="just"/>
            <a:endParaRPr lang="ru-RU" sz="1400" dirty="0"/>
          </a:p>
          <a:p>
            <a:pPr algn="just"/>
            <a:r>
              <a:rPr lang="ru-RU" sz="1400" dirty="0"/>
              <a:t>Решение </a:t>
            </a:r>
            <a:r>
              <a:rPr lang="ru-RU" sz="1400" dirty="0" err="1"/>
              <a:t>Сургутского</a:t>
            </a:r>
            <a:r>
              <a:rPr lang="ru-RU" sz="1400" dirty="0"/>
              <a:t> городского суда Ханты Мансийского автономного округа - Югры от 2 апреля 2019 г. по делу № 2-2448/2019 </a:t>
            </a:r>
          </a:p>
        </p:txBody>
      </p:sp>
      <p:sp>
        <p:nvSpPr>
          <p:cNvPr id="6" name="Заголовок 1">
            <a:extLst>
              <a:ext uri="{FF2B5EF4-FFF2-40B4-BE49-F238E27FC236}">
                <a16:creationId xmlns:a16="http://schemas.microsoft.com/office/drawing/2014/main" xmlns="" id="{414C15FD-F824-3B40-9347-F3DE1C60F06F}"/>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изменение служебного положения</a:t>
            </a:r>
          </a:p>
        </p:txBody>
      </p:sp>
      <p:sp>
        <p:nvSpPr>
          <p:cNvPr id="7" name="Иконка  2">
            <a:extLst>
              <a:ext uri="{FF2B5EF4-FFF2-40B4-BE49-F238E27FC236}">
                <a16:creationId xmlns:a16="http://schemas.microsoft.com/office/drawing/2014/main" xmlns="" id="{83679B77-B225-8E4B-9EA8-B64AACD703A8}"/>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2336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2">
            <a:extLst>
              <a:ext uri="{FF2B5EF4-FFF2-40B4-BE49-F238E27FC236}">
                <a16:creationId xmlns:a16="http://schemas.microsoft.com/office/drawing/2014/main" xmlns="" id="{5CF7A14E-1EF2-4AC8-A501-DE38D2890329}"/>
              </a:ext>
            </a:extLst>
          </p:cNvPr>
          <p:cNvSpPr txBox="1">
            <a:spLocks/>
          </p:cNvSpPr>
          <p:nvPr/>
        </p:nvSpPr>
        <p:spPr>
          <a:xfrm>
            <a:off x="6045433" y="2347619"/>
            <a:ext cx="5642652" cy="276538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pPr>
            <a:r>
              <a:rPr lang="ru-RU" altLang="ru-RU" sz="1800" dirty="0">
                <a:ea typeface="Roboto" panose="02000000000000000000" pitchFamily="2" charset="0"/>
                <a:cs typeface="LeksaPro"/>
              </a:rPr>
              <a:t>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a:t>
            </a:r>
            <a:r>
              <a:rPr lang="ru-RU" altLang="ru-RU" sz="1800" dirty="0">
                <a:ea typeface="Roboto" panose="02000000000000000000" pitchFamily="2" charset="0"/>
              </a:rPr>
              <a:t>служащим (работником)</a:t>
            </a:r>
            <a:r>
              <a:rPr lang="ru-RU" altLang="ru-RU" sz="1800" dirty="0">
                <a:ea typeface="Roboto" panose="02000000000000000000" pitchFamily="2" charset="0"/>
                <a:cs typeface="LeksaPro"/>
              </a:rPr>
              <a:t>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a:t>
            </a:r>
            <a:r>
              <a:rPr lang="ru-RU" altLang="ru-RU" sz="1800" dirty="0">
                <a:ea typeface="Roboto" panose="02000000000000000000" pitchFamily="2" charset="0"/>
              </a:rPr>
              <a:t>служащий</a:t>
            </a:r>
            <a:r>
              <a:rPr lang="ru-RU" altLang="ru-RU" sz="1800" dirty="0">
                <a:ea typeface="Roboto" panose="02000000000000000000" pitchFamily="2" charset="0"/>
                <a:cs typeface="LeksaPro"/>
              </a:rPr>
              <a:t> (работник) и (или) лица, состоящие с ним в близком родстве или свойстве, связаны имущественными, корпоративными или иными близкими отношениями.</a:t>
            </a:r>
          </a:p>
        </p:txBody>
      </p:sp>
      <p:sp>
        <p:nvSpPr>
          <p:cNvPr id="5" name="Текст 3">
            <a:extLst>
              <a:ext uri="{FF2B5EF4-FFF2-40B4-BE49-F238E27FC236}">
                <a16:creationId xmlns:a16="http://schemas.microsoft.com/office/drawing/2014/main" xmlns="" id="{0DD47FE8-A4B5-42C1-8FE9-5ABF15E762C7}"/>
              </a:ext>
            </a:extLst>
          </p:cNvPr>
          <p:cNvSpPr txBox="1">
            <a:spLocks/>
          </p:cNvSpPr>
          <p:nvPr/>
        </p:nvSpPr>
        <p:spPr>
          <a:xfrm>
            <a:off x="677927" y="2347619"/>
            <a:ext cx="5061144" cy="2162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ru-RU" altLang="ru-RU" sz="1800" dirty="0">
                <a:ea typeface="Roboto" panose="02000000000000000000" pitchFamily="2" charset="0"/>
              </a:rPr>
              <a:t>ситуация, при которой личная заинтересованность (прямая или косвенная) служащего </a:t>
            </a:r>
            <a:r>
              <a:rPr lang="en-US" altLang="ru-RU" sz="1800" dirty="0">
                <a:ea typeface="Roboto" panose="02000000000000000000" pitchFamily="2" charset="0"/>
              </a:rPr>
              <a:t>(</a:t>
            </a:r>
            <a:r>
              <a:rPr lang="ru-RU" altLang="ru-RU" sz="1800" dirty="0">
                <a:ea typeface="Roboto" panose="02000000000000000000" pitchFamily="2" charset="0"/>
              </a:rPr>
              <a:t>работника)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p:txBody>
      </p:sp>
      <p:sp>
        <p:nvSpPr>
          <p:cNvPr id="6" name="Текст 5">
            <a:extLst>
              <a:ext uri="{FF2B5EF4-FFF2-40B4-BE49-F238E27FC236}">
                <a16:creationId xmlns:a16="http://schemas.microsoft.com/office/drawing/2014/main" xmlns="" id="{DAF8F25F-CED3-4608-8991-F59DF6F9E84A}"/>
              </a:ext>
            </a:extLst>
          </p:cNvPr>
          <p:cNvSpPr txBox="1">
            <a:spLocks/>
          </p:cNvSpPr>
          <p:nvPr/>
        </p:nvSpPr>
        <p:spPr>
          <a:xfrm>
            <a:off x="6045433" y="1598565"/>
            <a:ext cx="5509678" cy="70361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ru-RU" altLang="ru-RU" sz="2400" b="1" dirty="0">
                <a:ea typeface="Roboto Medium" panose="02000000000000000000" pitchFamily="2" charset="0"/>
              </a:rPr>
              <a:t>Личная заинтересованность</a:t>
            </a:r>
            <a:endParaRPr lang="ru-RU" sz="2400" b="1" dirty="0">
              <a:ea typeface="Roboto Medium" panose="02000000000000000000" pitchFamily="2" charset="0"/>
            </a:endParaRPr>
          </a:p>
        </p:txBody>
      </p:sp>
      <p:sp>
        <p:nvSpPr>
          <p:cNvPr id="7" name="Текст 6">
            <a:extLst>
              <a:ext uri="{FF2B5EF4-FFF2-40B4-BE49-F238E27FC236}">
                <a16:creationId xmlns:a16="http://schemas.microsoft.com/office/drawing/2014/main" xmlns="" id="{6476BCA2-037E-4E5F-9C34-63108E3E0376}"/>
              </a:ext>
            </a:extLst>
          </p:cNvPr>
          <p:cNvSpPr txBox="1">
            <a:spLocks/>
          </p:cNvSpPr>
          <p:nvPr/>
        </p:nvSpPr>
        <p:spPr>
          <a:xfrm>
            <a:off x="742888" y="1689121"/>
            <a:ext cx="3741242" cy="6584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ru-RU" sz="2400" b="1" dirty="0">
                <a:ea typeface="Roboto Medium" panose="02000000000000000000" pitchFamily="2" charset="0"/>
              </a:rPr>
              <a:t>Конфликт интересов </a:t>
            </a:r>
          </a:p>
        </p:txBody>
      </p:sp>
      <p:sp>
        <p:nvSpPr>
          <p:cNvPr id="8" name="Заголовок 1">
            <a:extLst>
              <a:ext uri="{FF2B5EF4-FFF2-40B4-BE49-F238E27FC236}">
                <a16:creationId xmlns:a16="http://schemas.microsoft.com/office/drawing/2014/main" xmlns="" id="{B6662211-8D11-4FFE-8A29-9C229B5E7843}"/>
              </a:ext>
            </a:extLst>
          </p:cNvPr>
          <p:cNvSpPr txBox="1">
            <a:spLocks/>
          </p:cNvSpPr>
          <p:nvPr/>
        </p:nvSpPr>
        <p:spPr>
          <a:xfrm>
            <a:off x="990309" y="380229"/>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Ст. 10 ФЗ «О противодействии коррупции»</a:t>
            </a:r>
          </a:p>
        </p:txBody>
      </p:sp>
      <p:sp>
        <p:nvSpPr>
          <p:cNvPr id="9" name="Иконка  2">
            <a:extLst>
              <a:ext uri="{FF2B5EF4-FFF2-40B4-BE49-F238E27FC236}">
                <a16:creationId xmlns:a16="http://schemas.microsoft.com/office/drawing/2014/main" xmlns="" id="{32DACD0E-BDBE-4536-8D21-E90FA3FFAB58}"/>
              </a:ext>
            </a:extLst>
          </p:cNvPr>
          <p:cNvSpPr/>
          <p:nvPr/>
        </p:nvSpPr>
        <p:spPr>
          <a:xfrm>
            <a:off x="-23882" y="418369"/>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721857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90689"/>
            <a:ext cx="10820400" cy="4210316"/>
          </a:xfrm>
        </p:spPr>
        <p:txBody>
          <a:bodyPr>
            <a:normAutofit/>
          </a:bodyPr>
          <a:lstStyle/>
          <a:p>
            <a:pPr marL="0" indent="0" algn="just">
              <a:buNone/>
            </a:pPr>
            <a:r>
              <a:rPr lang="ru-RU" b="1" dirty="0"/>
              <a:t>Ситуация</a:t>
            </a:r>
          </a:p>
          <a:p>
            <a:pPr marL="0" indent="0" algn="just">
              <a:buNone/>
            </a:pPr>
            <a:r>
              <a:rPr lang="ru-RU" sz="2200" dirty="0"/>
              <a:t>Служащая замещала должность председателя Комитета по управлению муниципальным имуществом. Возглавляла аукционную комиссию. Комиссия приняла решение о сдаче в аренду муниципального нежилого здания мужу служащей, а затем о продаже этого здания ее матери. Была уволена в связи с утратой доверия.</a:t>
            </a:r>
          </a:p>
          <a:p>
            <a:pPr marL="0" indent="0" algn="just">
              <a:buNone/>
            </a:pPr>
            <a:r>
              <a:rPr lang="ru-RU" b="1" dirty="0"/>
              <a:t>Итог</a:t>
            </a:r>
          </a:p>
          <a:p>
            <a:pPr marL="0" indent="0" algn="just">
              <a:buNone/>
            </a:pPr>
            <a:r>
              <a:rPr lang="ru-RU" sz="2000" dirty="0"/>
              <a:t>Суд отказал истицу в изменении формулировки увольнения (по собственному желанию)</a:t>
            </a:r>
          </a:p>
          <a:p>
            <a:pPr marL="0" indent="0" algn="just">
              <a:buNone/>
            </a:pPr>
            <a:endParaRPr lang="ru-RU" sz="1400" dirty="0"/>
          </a:p>
          <a:p>
            <a:pPr marL="0" indent="0" algn="just">
              <a:buNone/>
            </a:pPr>
            <a:r>
              <a:rPr lang="ru-RU" sz="1400" dirty="0"/>
              <a:t>Решение Центрального районного суда г. Прокопьевска Кемеровской области от 23 мая 2019 г. по делу № 2-653/2019</a:t>
            </a:r>
          </a:p>
          <a:p>
            <a:pPr marL="0" indent="0" algn="just">
              <a:buNone/>
            </a:pPr>
            <a:r>
              <a:rPr lang="ru-RU" sz="1400" dirty="0"/>
              <a:t>Апелляционное определение Кемеровского областного суда от 22 августа 2019 г. по делу № 33-8383/2019</a:t>
            </a:r>
          </a:p>
          <a:p>
            <a:pPr marL="0" indent="0" algn="just">
              <a:buNone/>
            </a:pPr>
            <a:r>
              <a:rPr lang="ru-RU" sz="1400" dirty="0"/>
              <a:t>Определение Восьмого кассационного суда общей юрисдикции от 19 марта 2020 г. по делу 8Г-2313/2020 [88-4510/2020]</a:t>
            </a:r>
          </a:p>
        </p:txBody>
      </p:sp>
      <p:sp>
        <p:nvSpPr>
          <p:cNvPr id="6" name="Заголовок 1">
            <a:extLst>
              <a:ext uri="{FF2B5EF4-FFF2-40B4-BE49-F238E27FC236}">
                <a16:creationId xmlns:a16="http://schemas.microsoft.com/office/drawing/2014/main" xmlns="" id="{429C77E5-1D17-B944-B3E1-4C7D879F5C2C}"/>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Исполнение функций в отношении родственников</a:t>
            </a:r>
          </a:p>
        </p:txBody>
      </p:sp>
      <p:sp>
        <p:nvSpPr>
          <p:cNvPr id="5" name="Иконка  2">
            <a:extLst>
              <a:ext uri="{FF2B5EF4-FFF2-40B4-BE49-F238E27FC236}">
                <a16:creationId xmlns:a16="http://schemas.microsoft.com/office/drawing/2014/main" xmlns="" id="{FC9F3CA6-B9AC-41C9-AC62-32EE9BD87B17}"/>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03148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945341"/>
            <a:ext cx="10511118" cy="4546898"/>
          </a:xfrm>
        </p:spPr>
        <p:txBody>
          <a:bodyPr>
            <a:normAutofit/>
          </a:bodyPr>
          <a:lstStyle/>
          <a:p>
            <a:pPr marL="0" indent="0" algn="just">
              <a:buNone/>
            </a:pPr>
            <a:r>
              <a:rPr lang="ru-RU" sz="2000" b="1" dirty="0"/>
              <a:t>Ситуация: </a:t>
            </a:r>
            <a:r>
              <a:rPr lang="ru-RU" sz="2000" dirty="0"/>
              <a:t>С. работала начальником отдела социальной политики и информации Администрации городского округа. Решением комиссии под председательством заместителя председателя С. было принято решение выделить материальную помощь в качестве компенсации затрат процедуры зубопротезирования матери С. в размере 6 000 рублей. При этом была нарушена очередность предоставления материальной помощи, заседание комиссии фактически не проводилось, а протокол заседания был составлен по указанию С. </a:t>
            </a:r>
          </a:p>
          <a:p>
            <a:pPr marL="0" indent="0" algn="just">
              <a:buNone/>
            </a:pPr>
            <a:r>
              <a:rPr lang="ru-RU" sz="2000" dirty="0"/>
              <a:t>С. была уволена в связи с утратой доверия</a:t>
            </a:r>
          </a:p>
          <a:p>
            <a:pPr marL="0" indent="0" algn="just">
              <a:buNone/>
            </a:pPr>
            <a:r>
              <a:rPr lang="ru-RU" sz="2400" b="1" dirty="0"/>
              <a:t>Итог: </a:t>
            </a:r>
            <a:r>
              <a:rPr lang="ru-RU" sz="2400" dirty="0"/>
              <a:t>суд признал увольнение законным</a:t>
            </a:r>
          </a:p>
          <a:p>
            <a:pPr marL="0" indent="0" algn="just">
              <a:buNone/>
            </a:pPr>
            <a:r>
              <a:rPr lang="ru-RU" sz="1400" dirty="0"/>
              <a:t>Решение </a:t>
            </a:r>
            <a:r>
              <a:rPr lang="ru-RU" sz="1400" dirty="0" err="1"/>
              <a:t>Богдановичского</a:t>
            </a:r>
            <a:r>
              <a:rPr lang="ru-RU" sz="1400" dirty="0"/>
              <a:t> городского суда Свердловской области от 17 июня 2019 г. по делу № 2-286/2019</a:t>
            </a:r>
          </a:p>
          <a:p>
            <a:pPr marL="0" indent="0" algn="just">
              <a:buNone/>
            </a:pPr>
            <a:r>
              <a:rPr lang="ru-RU" sz="1400" dirty="0"/>
              <a:t>Апелляционное определение Свердловского областного суда от 20 сентября 2019 г. по делу № 33-15737/2019</a:t>
            </a:r>
          </a:p>
        </p:txBody>
      </p:sp>
      <p:sp>
        <p:nvSpPr>
          <p:cNvPr id="4" name="Заголовок 1">
            <a:extLst>
              <a:ext uri="{FF2B5EF4-FFF2-40B4-BE49-F238E27FC236}">
                <a16:creationId xmlns:a16="http://schemas.microsoft.com/office/drawing/2014/main" xmlns="" id="{2A7198DE-80C5-8342-911B-BDA015BF1C68}"/>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Исполнение функций в отношении родственников</a:t>
            </a:r>
          </a:p>
        </p:txBody>
      </p:sp>
      <p:sp>
        <p:nvSpPr>
          <p:cNvPr id="6" name="Иконка  2">
            <a:extLst>
              <a:ext uri="{FF2B5EF4-FFF2-40B4-BE49-F238E27FC236}">
                <a16:creationId xmlns:a16="http://schemas.microsoft.com/office/drawing/2014/main" xmlns="" id="{FB83EE97-0721-43A5-9C56-E2FFDFA238FA}"/>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88084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90689"/>
            <a:ext cx="10820400" cy="4210316"/>
          </a:xfrm>
        </p:spPr>
        <p:txBody>
          <a:bodyPr>
            <a:normAutofit fontScale="25000" lnSpcReduction="20000"/>
          </a:bodyPr>
          <a:lstStyle/>
          <a:p>
            <a:pPr marL="0" indent="0" algn="just">
              <a:spcBef>
                <a:spcPts val="0"/>
              </a:spcBef>
              <a:spcAft>
                <a:spcPts val="600"/>
              </a:spcAft>
              <a:buNone/>
            </a:pPr>
            <a:r>
              <a:rPr lang="ru-RU" sz="8000" b="1" dirty="0"/>
              <a:t>Ситуация: </a:t>
            </a:r>
            <a:r>
              <a:rPr lang="ru-RU" sz="8000" b="0" i="0" u="none" strike="noStrike" dirty="0">
                <a:effectLst/>
              </a:rPr>
              <a:t>Н. занимал должность начальника линейного отдела управления государственного морского и речного надзора Ространснадзора. В зоне ответственности линейного отдела осуществляло деятельность, связанную с судоходством, ООО «Р.», единственным учредителем которого являлся супруг дочери жены Н. </a:t>
            </a:r>
            <a:endParaRPr lang="ru-RU" sz="8000" dirty="0"/>
          </a:p>
          <a:p>
            <a:pPr marL="0" indent="0" algn="just">
              <a:spcBef>
                <a:spcPts val="0"/>
              </a:spcBef>
              <a:spcAft>
                <a:spcPts val="600"/>
              </a:spcAft>
              <a:buNone/>
            </a:pPr>
            <a:r>
              <a:rPr lang="ru-RU" sz="8000" b="0" i="0" u="none" strike="noStrike" dirty="0">
                <a:effectLst/>
              </a:rPr>
              <a:t>ООО «Р.» допускало многочисленные нарушения: осуществляло перевозку опасных грузов без лицензии, оказывало услуги по перевозке грузов, используя суда, у которых отсутствовали судовые документы. Никаких мер по привлечению ООО «Р.» к ответственности Н. не предпринимал. Поступавшую от государственного портового контроля информацию о нарушениях Н. оставлял без рассмотрения. Скрыл факт транспортного происшествия с судном, принадлежавшим ООО «Р.».</a:t>
            </a:r>
            <a:endParaRPr lang="ru-RU" sz="8000" dirty="0"/>
          </a:p>
          <a:p>
            <a:pPr marL="0" indent="0" algn="just">
              <a:spcBef>
                <a:spcPts val="0"/>
              </a:spcBef>
              <a:spcAft>
                <a:spcPts val="600"/>
              </a:spcAft>
              <a:buNone/>
            </a:pPr>
            <a:r>
              <a:rPr lang="ru-RU" sz="8000" b="0" i="0" u="none" strike="noStrike" dirty="0">
                <a:effectLst/>
              </a:rPr>
              <a:t>Н. мер предотвращению конфликта интересов не принимал, уведомление о личной заинтересованности не подавал. При этом Н. подарил принадлежащий ему дом дочери своей супруги и проживал совместно с дочерью супруги, ее мужем и их несовершеннолетними детьми.</a:t>
            </a:r>
          </a:p>
          <a:p>
            <a:pPr marL="0" indent="0" algn="just">
              <a:spcBef>
                <a:spcPts val="0"/>
              </a:spcBef>
              <a:spcAft>
                <a:spcPts val="1200"/>
              </a:spcAft>
              <a:buNone/>
            </a:pPr>
            <a:r>
              <a:rPr lang="ru-RU" sz="8000" dirty="0"/>
              <a:t>Н. был уволен с утратой доверия. </a:t>
            </a:r>
          </a:p>
          <a:p>
            <a:pPr marL="0" indent="0" algn="just">
              <a:spcBef>
                <a:spcPts val="0"/>
              </a:spcBef>
              <a:spcAft>
                <a:spcPts val="600"/>
              </a:spcAft>
              <a:buNone/>
            </a:pPr>
            <a:r>
              <a:rPr lang="ru-RU" sz="9600" b="1" dirty="0"/>
              <a:t>Итог: </a:t>
            </a:r>
            <a:r>
              <a:rPr lang="ru-RU" sz="9600" dirty="0"/>
              <a:t>Суд оставил решение об увольнении в силе</a:t>
            </a:r>
          </a:p>
          <a:p>
            <a:pPr marL="0" indent="0" algn="just">
              <a:buNone/>
            </a:pPr>
            <a:endParaRPr lang="ru-RU" sz="1400" dirty="0"/>
          </a:p>
          <a:p>
            <a:pPr marL="0" indent="0" algn="just">
              <a:buNone/>
            </a:pPr>
            <a:r>
              <a:rPr lang="ru-RU" sz="5600" b="0" i="0" u="none" strike="noStrike" dirty="0">
                <a:effectLst/>
              </a:rPr>
              <a:t>Решение </a:t>
            </a:r>
            <a:r>
              <a:rPr lang="ru-RU" sz="5600" b="0" i="0" u="none" strike="noStrike" dirty="0" err="1">
                <a:effectLst/>
              </a:rPr>
              <a:t>Салехардского</a:t>
            </a:r>
            <a:r>
              <a:rPr lang="ru-RU" sz="5600" b="0" i="0" u="none" strike="noStrike" dirty="0">
                <a:effectLst/>
              </a:rPr>
              <a:t> городского суда Ямало-Ненецкого автономного округа от 21 августа 2020 г. по делу № 2-1117/2020</a:t>
            </a:r>
            <a:r>
              <a:rPr lang="ru-RU" sz="5600" dirty="0"/>
              <a:t> </a:t>
            </a:r>
          </a:p>
          <a:p>
            <a:pPr marL="0" indent="0" algn="just">
              <a:buNone/>
            </a:pPr>
            <a:r>
              <a:rPr lang="ru-RU" sz="5600" b="0" i="0" u="none" strike="noStrike" dirty="0">
                <a:effectLst/>
              </a:rPr>
              <a:t>Апелляционное определение суда Ямало-Ненецкого автономного округа от 22 марта 2021 г. по делу № 33-603/2021</a:t>
            </a:r>
            <a:r>
              <a:rPr lang="ru-RU" sz="5600" dirty="0"/>
              <a:t> </a:t>
            </a:r>
          </a:p>
        </p:txBody>
      </p:sp>
      <p:sp>
        <p:nvSpPr>
          <p:cNvPr id="6" name="Заголовок 1">
            <a:extLst>
              <a:ext uri="{FF2B5EF4-FFF2-40B4-BE49-F238E27FC236}">
                <a16:creationId xmlns:a16="http://schemas.microsoft.com/office/drawing/2014/main" xmlns="" id="{429C77E5-1D17-B944-B3E1-4C7D879F5C2C}"/>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Исполнение функций в отношении родственников</a:t>
            </a:r>
          </a:p>
        </p:txBody>
      </p:sp>
      <p:sp>
        <p:nvSpPr>
          <p:cNvPr id="5" name="Иконка  2">
            <a:extLst>
              <a:ext uri="{FF2B5EF4-FFF2-40B4-BE49-F238E27FC236}">
                <a16:creationId xmlns:a16="http://schemas.microsoft.com/office/drawing/2014/main" xmlns="" id="{FC9F3CA6-B9AC-41C9-AC62-32EE9BD87B17}"/>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03158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90689"/>
            <a:ext cx="10820400" cy="4210316"/>
          </a:xfrm>
        </p:spPr>
        <p:txBody>
          <a:bodyPr>
            <a:noAutofit/>
          </a:bodyPr>
          <a:lstStyle/>
          <a:p>
            <a:pPr marL="0" indent="0" algn="just">
              <a:spcBef>
                <a:spcPts val="0"/>
              </a:spcBef>
              <a:spcAft>
                <a:spcPts val="600"/>
              </a:spcAft>
              <a:buNone/>
            </a:pPr>
            <a:r>
              <a:rPr lang="ru-RU" sz="2000" b="1" dirty="0"/>
              <a:t>Ситуация: </a:t>
            </a:r>
            <a:r>
              <a:rPr lang="ru-RU" sz="1800" b="0" i="0" u="none" strike="noStrike" dirty="0">
                <a:effectLst/>
              </a:rPr>
              <a:t>К. замещала должность главы администрации сельского поселения. Между администрацией сельского поселения в лице К. и ее супругом заключались муниципальные контракты на уборку мусора, благоустройство территории, расчистку дорог. </a:t>
            </a:r>
          </a:p>
          <a:p>
            <a:pPr marL="0" indent="0" algn="just">
              <a:spcBef>
                <a:spcPts val="0"/>
              </a:spcBef>
              <a:spcAft>
                <a:spcPts val="600"/>
              </a:spcAft>
              <a:buNone/>
            </a:pPr>
            <a:r>
              <a:rPr lang="ru-RU" sz="1800" b="0" i="0" u="none" strike="noStrike" dirty="0">
                <a:effectLst/>
              </a:rPr>
              <a:t>Помимо этого в ходе проверки были установлены факт приемки невыполненных работ по муниципальным контрактам, нарушения в представлении сведений о доходах, расходах, об имуществе и обязательствах имущественного характера. По выявленным фактам прокуратурой было внесено представление в адрес главы сельского поселения. Представление было признано обоснованным, однако К. была уволена не в связи с утратой доверия, а по собственному желанию. </a:t>
            </a:r>
          </a:p>
          <a:p>
            <a:pPr marL="0" indent="0" algn="just">
              <a:spcBef>
                <a:spcPts val="0"/>
              </a:spcBef>
              <a:spcAft>
                <a:spcPts val="600"/>
              </a:spcAft>
              <a:buNone/>
            </a:pPr>
            <a:r>
              <a:rPr lang="ru-RU" sz="1800" b="0" i="0" u="none" strike="noStrike" dirty="0">
                <a:effectLst/>
              </a:rPr>
              <a:t>Прокурор обратился с иском об изменении формулировки увольнения.</a:t>
            </a:r>
          </a:p>
          <a:p>
            <a:pPr marL="0" indent="0" algn="just">
              <a:spcBef>
                <a:spcPts val="0"/>
              </a:spcBef>
              <a:spcAft>
                <a:spcPts val="1800"/>
              </a:spcAft>
              <a:buNone/>
            </a:pPr>
            <a:r>
              <a:rPr lang="ru-RU" sz="1800" b="0" i="0" u="none" strike="noStrike" dirty="0">
                <a:effectLst/>
              </a:rPr>
              <a:t>При этом  К. ушла в отставку по собственному желанию с 21.08.2019, а 28.10.2019 уже вновь была назначена главой администрации.</a:t>
            </a:r>
            <a:r>
              <a:rPr lang="ru-RU" sz="1400" dirty="0"/>
              <a:t> </a:t>
            </a:r>
            <a:r>
              <a:rPr lang="ru-RU" sz="2000" b="0" i="0" u="none" strike="noStrike" dirty="0">
                <a:effectLst/>
              </a:rPr>
              <a:t> </a:t>
            </a:r>
            <a:endParaRPr lang="ru-RU" sz="2000" dirty="0"/>
          </a:p>
          <a:p>
            <a:pPr marL="0" indent="0" algn="just">
              <a:spcBef>
                <a:spcPts val="0"/>
              </a:spcBef>
              <a:spcAft>
                <a:spcPts val="600"/>
              </a:spcAft>
              <a:buNone/>
            </a:pPr>
            <a:r>
              <a:rPr lang="ru-RU" sz="2000" b="1" dirty="0"/>
              <a:t>Итог: </a:t>
            </a:r>
            <a:r>
              <a:rPr lang="ru-RU" sz="2000" dirty="0"/>
              <a:t>после длительного рассмотрения иск прокурора удовлетворен</a:t>
            </a:r>
          </a:p>
          <a:p>
            <a:pPr marL="0" indent="0" algn="just">
              <a:buNone/>
            </a:pPr>
            <a:r>
              <a:rPr lang="ru-RU" sz="1200" b="0" i="0" u="none" strike="noStrike" dirty="0">
                <a:effectLst/>
                <a:latin typeface="Arial Cyr" panose="020B0604020202020204" pitchFamily="34" charset="0"/>
              </a:rPr>
              <a:t>Решение Бокситогорского городского суда Ленинградской области от 5 февраля 2020 г. по делу № 2-57/2020</a:t>
            </a:r>
            <a:r>
              <a:rPr lang="ru-RU" sz="1200" dirty="0"/>
              <a:t> </a:t>
            </a:r>
          </a:p>
          <a:p>
            <a:pPr marL="0" indent="0" algn="just">
              <a:buNone/>
            </a:pPr>
            <a:r>
              <a:rPr lang="ru-RU" sz="1200" b="0" i="0" u="none" strike="noStrike" dirty="0">
                <a:effectLst/>
                <a:latin typeface="Arial Cyr" panose="020B0604020202020204" pitchFamily="34" charset="0"/>
              </a:rPr>
              <a:t>Апелляционное определение Ленинградского областного суда от 23 июня 2020 г. по делу № 33-2419/2020</a:t>
            </a:r>
            <a:r>
              <a:rPr lang="ru-RU" sz="1200" dirty="0"/>
              <a:t> </a:t>
            </a:r>
          </a:p>
          <a:p>
            <a:pPr marL="0" indent="0" algn="just">
              <a:buNone/>
            </a:pPr>
            <a:r>
              <a:rPr lang="ru-RU" sz="1200" b="0" i="0" u="none" strike="noStrike" dirty="0">
                <a:effectLst/>
                <a:latin typeface="Arial Cyr" panose="020B0604020202020204" pitchFamily="34" charset="0"/>
              </a:rPr>
              <a:t>Решение Третьего кассационного суда общей юрисдикции от 20 января 2021 г. по делу № 8Г-18381/2020</a:t>
            </a:r>
            <a:r>
              <a:rPr lang="ru-RU" sz="1200" dirty="0"/>
              <a:t> </a:t>
            </a:r>
          </a:p>
          <a:p>
            <a:pPr marL="0" indent="0" algn="just">
              <a:buNone/>
            </a:pPr>
            <a:r>
              <a:rPr lang="ru-RU" sz="1200" b="0" i="0" u="none" strike="noStrike" dirty="0">
                <a:effectLst/>
                <a:latin typeface="Arial Cyr" panose="020B0604020202020204" pitchFamily="34" charset="0"/>
              </a:rPr>
              <a:t>Решение Ленинградского областного суда от 30 марта 2021 г. по делу № 33-2414/2021</a:t>
            </a:r>
            <a:r>
              <a:rPr lang="ru-RU" sz="1200" dirty="0"/>
              <a:t> </a:t>
            </a:r>
          </a:p>
        </p:txBody>
      </p:sp>
      <p:sp>
        <p:nvSpPr>
          <p:cNvPr id="6" name="Заголовок 1">
            <a:extLst>
              <a:ext uri="{FF2B5EF4-FFF2-40B4-BE49-F238E27FC236}">
                <a16:creationId xmlns:a16="http://schemas.microsoft.com/office/drawing/2014/main" xmlns="" id="{429C77E5-1D17-B944-B3E1-4C7D879F5C2C}"/>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Исполнение функций в отношении родственников</a:t>
            </a:r>
          </a:p>
        </p:txBody>
      </p:sp>
      <p:sp>
        <p:nvSpPr>
          <p:cNvPr id="5" name="Иконка  2">
            <a:extLst>
              <a:ext uri="{FF2B5EF4-FFF2-40B4-BE49-F238E27FC236}">
                <a16:creationId xmlns:a16="http://schemas.microsoft.com/office/drawing/2014/main" xmlns="" id="{FC9F3CA6-B9AC-41C9-AC62-32EE9BD87B17}"/>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79422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90689"/>
            <a:ext cx="10820400" cy="4210316"/>
          </a:xfrm>
        </p:spPr>
        <p:txBody>
          <a:bodyPr>
            <a:noAutofit/>
          </a:bodyPr>
          <a:lstStyle/>
          <a:p>
            <a:pPr marL="0" indent="0" algn="just">
              <a:spcBef>
                <a:spcPts val="0"/>
              </a:spcBef>
              <a:spcAft>
                <a:spcPts val="600"/>
              </a:spcAft>
              <a:buNone/>
            </a:pPr>
            <a:r>
              <a:rPr lang="ru-RU" sz="2000" b="1" dirty="0"/>
              <a:t>Ситуация: </a:t>
            </a:r>
            <a:r>
              <a:rPr lang="ru-RU" sz="1800" b="0" i="0" u="none" strike="noStrike" dirty="0">
                <a:effectLst/>
                <a:latin typeface="Arial Cyr" panose="020B0604020202020204" pitchFamily="34" charset="0"/>
              </a:rPr>
              <a:t>М. занимал должность директора государственного областного учреждения – лесничества. М. заключил государственный контракт с индивидуальным предпринимателем И., являющейся его бывшей супругой. По данным прокуратуры, развод М. и </a:t>
            </a:r>
            <a:r>
              <a:rPr lang="ru-RU" sz="1800" b="0" i="0" u="none" strike="noStrike" dirty="0" err="1">
                <a:effectLst/>
                <a:latin typeface="Arial Cyr" panose="020B0604020202020204" pitchFamily="34" charset="0"/>
              </a:rPr>
              <a:t>И</a:t>
            </a:r>
            <a:r>
              <a:rPr lang="ru-RU" sz="1800" b="0" i="0" u="none" strike="noStrike" dirty="0">
                <a:effectLst/>
                <a:latin typeface="Arial Cyr" panose="020B0604020202020204" pitchFamily="34" charset="0"/>
              </a:rPr>
              <a:t>. был фиктивным, так как они по-прежнему проживают совместно, воспитывают четырех детей. О возможности возникновения личной заинтересованности работодателя не уведомил.</a:t>
            </a:r>
          </a:p>
          <a:p>
            <a:pPr marL="0" indent="0" algn="just">
              <a:spcBef>
                <a:spcPts val="0"/>
              </a:spcBef>
              <a:spcAft>
                <a:spcPts val="1200"/>
              </a:spcAft>
              <a:buNone/>
            </a:pPr>
            <a:r>
              <a:rPr lang="ru-RU" sz="1800" dirty="0">
                <a:latin typeface="Arial Cyr" panose="020B0604020202020204" pitchFamily="34" charset="0"/>
              </a:rPr>
              <a:t>М. уволен с утратой доверия.</a:t>
            </a:r>
            <a:r>
              <a:rPr lang="ru-RU" sz="1200" dirty="0"/>
              <a:t> </a:t>
            </a:r>
            <a:endParaRPr lang="ru-RU" sz="2000" dirty="0"/>
          </a:p>
          <a:p>
            <a:pPr marL="0" indent="0" algn="just">
              <a:spcBef>
                <a:spcPts val="0"/>
              </a:spcBef>
              <a:spcAft>
                <a:spcPts val="600"/>
              </a:spcAft>
              <a:buNone/>
            </a:pPr>
            <a:r>
              <a:rPr lang="ru-RU" sz="2000" b="1" dirty="0"/>
              <a:t>Итог: </a:t>
            </a:r>
            <a:r>
              <a:rPr lang="ru-RU" sz="2000" dirty="0"/>
              <a:t>суд признал увольнение законным.</a:t>
            </a:r>
          </a:p>
          <a:p>
            <a:pPr marL="0" indent="0" algn="just">
              <a:buNone/>
            </a:pPr>
            <a:r>
              <a:rPr lang="ru-RU" sz="1400" b="0" i="0" u="none" strike="noStrike" dirty="0">
                <a:effectLst/>
                <a:latin typeface="Arial Cyr" panose="020B0604020202020204" pitchFamily="34" charset="0"/>
              </a:rPr>
              <a:t>Решение Калужского районного суда Калужской области от 6 февраля 2020 г. по делу № 2-290/2020</a:t>
            </a:r>
            <a:r>
              <a:rPr lang="ru-RU" sz="1400" dirty="0"/>
              <a:t> </a:t>
            </a:r>
          </a:p>
          <a:p>
            <a:pPr marL="0" indent="0" algn="just">
              <a:buNone/>
            </a:pPr>
            <a:r>
              <a:rPr lang="ru-RU" sz="1400" b="0" i="0" u="none" strike="noStrike" dirty="0">
                <a:effectLst/>
                <a:latin typeface="Arial Cyr" panose="020B0604020202020204" pitchFamily="34" charset="0"/>
              </a:rPr>
              <a:t>Апелляционное определение Калужского областного суда от 8 июня 2020 г. по делу № 33-1349/2020</a:t>
            </a:r>
            <a:r>
              <a:rPr lang="ru-RU" sz="1400" dirty="0"/>
              <a:t> </a:t>
            </a:r>
          </a:p>
          <a:p>
            <a:pPr marL="0" indent="0" algn="just">
              <a:buNone/>
            </a:pPr>
            <a:r>
              <a:rPr lang="ru-RU" sz="1400" b="0" i="0" u="none" strike="noStrike" dirty="0">
                <a:effectLst/>
                <a:latin typeface="Arial Cyr" panose="020B0604020202020204" pitchFamily="34" charset="0"/>
              </a:rPr>
              <a:t>Определение Первого кассационного суда общей юрисдикции от 15 марта 2021 г. по делу № 8Г-30183/2020</a:t>
            </a:r>
            <a:r>
              <a:rPr lang="ru-RU" sz="1400" dirty="0"/>
              <a:t> </a:t>
            </a:r>
          </a:p>
        </p:txBody>
      </p:sp>
      <p:sp>
        <p:nvSpPr>
          <p:cNvPr id="6" name="Заголовок 1">
            <a:extLst>
              <a:ext uri="{FF2B5EF4-FFF2-40B4-BE49-F238E27FC236}">
                <a16:creationId xmlns:a16="http://schemas.microsoft.com/office/drawing/2014/main" xmlns="" id="{429C77E5-1D17-B944-B3E1-4C7D879F5C2C}"/>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Исполнение функций в отношении бывшей супруги </a:t>
            </a:r>
          </a:p>
        </p:txBody>
      </p:sp>
      <p:sp>
        <p:nvSpPr>
          <p:cNvPr id="5" name="Иконка  2">
            <a:extLst>
              <a:ext uri="{FF2B5EF4-FFF2-40B4-BE49-F238E27FC236}">
                <a16:creationId xmlns:a16="http://schemas.microsoft.com/office/drawing/2014/main" xmlns="" id="{FC9F3CA6-B9AC-41C9-AC62-32EE9BD87B17}"/>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16321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90689"/>
            <a:ext cx="10820400" cy="4210316"/>
          </a:xfrm>
        </p:spPr>
        <p:txBody>
          <a:bodyPr>
            <a:noAutofit/>
          </a:bodyPr>
          <a:lstStyle/>
          <a:p>
            <a:pPr marL="0" indent="0" algn="just">
              <a:spcBef>
                <a:spcPts val="0"/>
              </a:spcBef>
              <a:spcAft>
                <a:spcPts val="600"/>
              </a:spcAft>
              <a:buNone/>
            </a:pPr>
            <a:r>
              <a:rPr lang="ru-RU" sz="2000" b="1" dirty="0"/>
              <a:t>Ситуация: </a:t>
            </a:r>
            <a:r>
              <a:rPr lang="ru-RU" sz="1800" b="0" i="0" u="none" strike="noStrike" dirty="0">
                <a:effectLst/>
                <a:latin typeface="Arial Cyr" panose="020B0604020202020204" pitchFamily="34" charset="0"/>
              </a:rPr>
              <a:t>Е. замещал должность главы городского поселения. П. исполняла обязанности главы поселения во время отсутствия Е. В апреле 2018 года администрация городского поселения в лице исполняющей обязанности главы поселения П. заключила без проведения конкурсных процедур несколько договоров подряда с отцом и братьями Е. Причем по ряду договоров </a:t>
            </a:r>
            <a:br>
              <a:rPr lang="ru-RU" sz="1800" b="0" i="0" u="none" strike="noStrike" dirty="0">
                <a:effectLst/>
                <a:latin typeface="Arial Cyr" panose="020B0604020202020204" pitchFamily="34" charset="0"/>
              </a:rPr>
            </a:br>
            <a:r>
              <a:rPr lang="ru-RU" sz="1800" b="0" i="0" u="none" strike="noStrike" dirty="0">
                <a:effectLst/>
                <a:latin typeface="Arial Cyr" panose="020B0604020202020204" pitchFamily="34" charset="0"/>
              </a:rPr>
              <a:t>отсутствовали условия об уменьшении суммы, подлежащей уплате заказчиком на размер налогов, сборов и иных обязательных платежей в бюджеты бюджетной системы РФ. По поручению Е. НДФЛ по вышеуказанным договорам подряда был оплачен из бюджета городского поселения. Также были установлены факты понуждения подведомственного учреждения МАНУ «Благоустройство» к заключению договоров подряда с родственниками Е. </a:t>
            </a:r>
          </a:p>
          <a:p>
            <a:pPr marL="0" indent="0" algn="just">
              <a:spcBef>
                <a:spcPts val="0"/>
              </a:spcBef>
              <a:spcAft>
                <a:spcPts val="600"/>
              </a:spcAft>
              <a:buNone/>
            </a:pPr>
            <a:r>
              <a:rPr lang="ru-RU" sz="1800" b="0" i="0" u="none" strike="noStrike" dirty="0">
                <a:effectLst/>
                <a:latin typeface="Arial Cyr" panose="020B0604020202020204" pitchFamily="34" charset="0"/>
              </a:rPr>
              <a:t/>
            </a:r>
            <a:br>
              <a:rPr lang="ru-RU" sz="1800" b="0" i="0" u="none" strike="noStrike" dirty="0">
                <a:effectLst/>
                <a:latin typeface="Arial Cyr" panose="020B0604020202020204" pitchFamily="34" charset="0"/>
              </a:rPr>
            </a:br>
            <a:r>
              <a:rPr lang="ru-RU" sz="1800" b="0" i="0" u="none" strike="noStrike" dirty="0">
                <a:effectLst/>
                <a:latin typeface="Arial Cyr" panose="020B0604020202020204" pitchFamily="34" charset="0"/>
              </a:rPr>
              <a:t>Прокуратура внесла в совет городского поселения представление с требованием рассмотреть вопрос об удалении Е. в отставку в связи с несоблюдением ограничений и обязанностей, предусмотренных законом «О противодействии коррупции». Представление было рассмотрено, но решение об удалении Е. в отставку так и не было принято.</a:t>
            </a:r>
            <a:endParaRPr lang="ru-RU" sz="2000" dirty="0"/>
          </a:p>
          <a:p>
            <a:pPr marL="0" indent="0" algn="just">
              <a:spcBef>
                <a:spcPts val="0"/>
              </a:spcBef>
              <a:spcAft>
                <a:spcPts val="600"/>
              </a:spcAft>
              <a:buNone/>
            </a:pPr>
            <a:r>
              <a:rPr lang="ru-RU" sz="2000" b="1" dirty="0"/>
              <a:t>Итог: </a:t>
            </a:r>
            <a:r>
              <a:rPr lang="ru-RU" sz="2000" dirty="0"/>
              <a:t>иск прокурора удовлетворен</a:t>
            </a:r>
          </a:p>
          <a:p>
            <a:pPr marL="0" indent="0" algn="just">
              <a:buNone/>
            </a:pPr>
            <a:r>
              <a:rPr lang="ru-RU" sz="1200" b="0" i="0" u="none" strike="noStrike" dirty="0">
                <a:effectLst/>
                <a:latin typeface="Arial Cyr" panose="020B0604020202020204" pitchFamily="34" charset="0"/>
              </a:rPr>
              <a:t>Решение Забайкальского районного суда Забайкальского края от 20 февраля 2020 г. по делу № 2а-93/2020</a:t>
            </a:r>
            <a:r>
              <a:rPr lang="ru-RU" sz="1200" dirty="0"/>
              <a:t> </a:t>
            </a:r>
          </a:p>
          <a:p>
            <a:pPr marL="0" indent="0" algn="just">
              <a:buNone/>
            </a:pPr>
            <a:r>
              <a:rPr lang="ru-RU" sz="1200" b="0" i="0" u="none" strike="noStrike" dirty="0">
                <a:effectLst/>
                <a:latin typeface="Arial Cyr" panose="020B0604020202020204" pitchFamily="34" charset="0"/>
              </a:rPr>
              <a:t>Апелляционное определение Забайкальского краевого суда от 13 мая 2020 г. по делу № 33а-1638/2020</a:t>
            </a:r>
            <a:r>
              <a:rPr lang="ru-RU" sz="1000" dirty="0"/>
              <a:t> </a:t>
            </a:r>
          </a:p>
          <a:p>
            <a:pPr marL="0" indent="0" algn="just">
              <a:buNone/>
            </a:pPr>
            <a:endParaRPr lang="ru-RU" sz="1200" dirty="0"/>
          </a:p>
        </p:txBody>
      </p:sp>
      <p:sp>
        <p:nvSpPr>
          <p:cNvPr id="6" name="Заголовок 1">
            <a:extLst>
              <a:ext uri="{FF2B5EF4-FFF2-40B4-BE49-F238E27FC236}">
                <a16:creationId xmlns:a16="http://schemas.microsoft.com/office/drawing/2014/main" xmlns="" id="{429C77E5-1D17-B944-B3E1-4C7D879F5C2C}"/>
              </a:ext>
            </a:extLst>
          </p:cNvPr>
          <p:cNvSpPr txBox="1">
            <a:spLocks/>
          </p:cNvSpPr>
          <p:nvPr/>
        </p:nvSpPr>
        <p:spPr>
          <a:xfrm>
            <a:off x="990309" y="486316"/>
            <a:ext cx="10668291" cy="905472"/>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Исполнение функций в отношении родственников руководителя</a:t>
            </a:r>
          </a:p>
        </p:txBody>
      </p:sp>
      <p:sp>
        <p:nvSpPr>
          <p:cNvPr id="5" name="Иконка  2">
            <a:extLst>
              <a:ext uri="{FF2B5EF4-FFF2-40B4-BE49-F238E27FC236}">
                <a16:creationId xmlns:a16="http://schemas.microsoft.com/office/drawing/2014/main" xmlns="" id="{FC9F3CA6-B9AC-41C9-AC62-32EE9BD87B17}"/>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60926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9389" y="2658903"/>
            <a:ext cx="11353423" cy="972877"/>
          </a:xfrm>
        </p:spPr>
        <p:txBody>
          <a:bodyPr>
            <a:noAutofit/>
          </a:bodyPr>
          <a:lstStyle/>
          <a:p>
            <a:pPr marL="0" indent="0" algn="ctr">
              <a:buNone/>
            </a:pPr>
            <a:r>
              <a:rPr lang="ru-RU" b="1" dirty="0"/>
              <a:t>Имущественные отношения с регулируемыми лицами</a:t>
            </a:r>
          </a:p>
          <a:p>
            <a:pPr algn="just"/>
            <a:endParaRPr lang="ru-RU" b="1" dirty="0"/>
          </a:p>
          <a:p>
            <a:pPr algn="just"/>
            <a:endParaRPr lang="ru-RU" b="1" dirty="0"/>
          </a:p>
          <a:p>
            <a:pPr algn="just"/>
            <a:endParaRPr lang="ru-RU" b="1" dirty="0"/>
          </a:p>
        </p:txBody>
      </p:sp>
    </p:spTree>
    <p:extLst>
      <p:ext uri="{BB962C8B-B14F-4D97-AF65-F5344CB8AC3E}">
        <p14:creationId xmlns:p14="http://schemas.microsoft.com/office/powerpoint/2010/main" val="3079989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329681"/>
            <a:ext cx="10531131" cy="4185761"/>
          </a:xfrm>
          <a:prstGeom prst="rect">
            <a:avLst/>
          </a:prstGeom>
        </p:spPr>
        <p:txBody>
          <a:bodyPr wrap="square">
            <a:spAutoFit/>
          </a:bodyPr>
          <a:lstStyle/>
          <a:p>
            <a:pPr algn="just">
              <a:spcAft>
                <a:spcPts val="600"/>
              </a:spcAft>
            </a:pPr>
            <a:r>
              <a:rPr lang="ru-RU" sz="2000" b="1" dirty="0"/>
              <a:t>Ситуация</a:t>
            </a:r>
            <a:r>
              <a:rPr lang="ru-RU" sz="2000" dirty="0"/>
              <a:t>: Работник, являясь начальником отделения морской инженерной службы, как начальник учреждения заключил трудовой договор с самим собой о замещении должности инженера на полставки по совместительству в этом же учреждении. </a:t>
            </a:r>
          </a:p>
          <a:p>
            <a:pPr algn="just">
              <a:spcAft>
                <a:spcPts val="600"/>
              </a:spcAft>
            </a:pPr>
            <a:r>
              <a:rPr lang="ru-RU" sz="2000" dirty="0"/>
              <a:t>В целях урегулирования конфликта интересов в должностную инструкцию инженера были внесены изменения, согласно которым инженер стал непосредственно подчиняться не руководителю ОМИС, должностному лицу, осуществляющему по поручению руководителя ОМИС руководство соответствующей группой инженеров.</a:t>
            </a:r>
          </a:p>
          <a:p>
            <a:pPr algn="just">
              <a:spcAft>
                <a:spcPts val="600"/>
              </a:spcAft>
            </a:pPr>
            <a:r>
              <a:rPr lang="ru-RU" sz="2000" dirty="0"/>
              <a:t>Работник уволен в связи с утратой доверия за непринятие мер по предотвращению (урегулированию) конфликта интересов.</a:t>
            </a:r>
          </a:p>
          <a:p>
            <a:pPr algn="just">
              <a:spcAft>
                <a:spcPts val="600"/>
              </a:spcAft>
            </a:pPr>
            <a:r>
              <a:rPr lang="ru-RU" sz="2400" b="1" dirty="0"/>
              <a:t>Итог</a:t>
            </a:r>
            <a:r>
              <a:rPr lang="ru-RU" sz="2400" dirty="0"/>
              <a:t>:</a:t>
            </a:r>
            <a:r>
              <a:rPr lang="ru-RU" sz="2400" b="1" dirty="0"/>
              <a:t> </a:t>
            </a:r>
            <a:r>
              <a:rPr lang="ru-RU" sz="2400" dirty="0"/>
              <a:t>Суд признал увольнение законным.</a:t>
            </a:r>
          </a:p>
          <a:p>
            <a:pPr algn="just"/>
            <a:endParaRPr lang="ru-RU" sz="1400" dirty="0"/>
          </a:p>
          <a:p>
            <a:pPr algn="just"/>
            <a:r>
              <a:rPr lang="ru-RU" sz="1400" dirty="0"/>
              <a:t>Решение </a:t>
            </a:r>
            <a:r>
              <a:rPr lang="ru-RU" sz="1400" dirty="0" err="1"/>
              <a:t>Вилючинского</a:t>
            </a:r>
            <a:r>
              <a:rPr lang="ru-RU" sz="1400" dirty="0"/>
              <a:t> городского суда Камчатского края от 24 января 2019 г. по делу № 2-35/2019</a:t>
            </a:r>
          </a:p>
          <a:p>
            <a:pPr algn="just"/>
            <a:r>
              <a:rPr lang="ru-RU" sz="1400" dirty="0"/>
              <a:t>Апелляционное определение Камчатского краевого суда от 16 мая 2019 г. по делу № 33-1002/2019</a:t>
            </a:r>
          </a:p>
        </p:txBody>
      </p:sp>
      <p:sp>
        <p:nvSpPr>
          <p:cNvPr id="7" name="Заголовок 1">
            <a:extLst>
              <a:ext uri="{FF2B5EF4-FFF2-40B4-BE49-F238E27FC236}">
                <a16:creationId xmlns:a16="http://schemas.microsoft.com/office/drawing/2014/main" xmlns="" id="{F7B6A34A-72A4-0F42-B6F4-7AAE7D787F0F}"/>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Договор с самим собой</a:t>
            </a:r>
          </a:p>
        </p:txBody>
      </p:sp>
      <p:sp>
        <p:nvSpPr>
          <p:cNvPr id="6" name="Иконка  2">
            <a:extLst>
              <a:ext uri="{FF2B5EF4-FFF2-40B4-BE49-F238E27FC236}">
                <a16:creationId xmlns:a16="http://schemas.microsoft.com/office/drawing/2014/main" xmlns="" id="{27D27AC8-231F-4188-9055-DAA687653899}"/>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E77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98502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720309"/>
            <a:ext cx="10972800" cy="4651375"/>
          </a:xfrm>
        </p:spPr>
        <p:txBody>
          <a:bodyPr>
            <a:normAutofit/>
          </a:bodyPr>
          <a:lstStyle/>
          <a:p>
            <a:pPr marL="0" indent="0" algn="just">
              <a:buNone/>
            </a:pPr>
            <a:r>
              <a:rPr lang="ru-RU" sz="2000" b="1" dirty="0"/>
              <a:t>Ситуация: </a:t>
            </a:r>
            <a:r>
              <a:rPr lang="ru-RU" sz="2000" dirty="0"/>
              <a:t>Т. замещала должность начальника отдела городского поселения и осуществляла контрольные полномочия в отношении комиссии по жилищным вопросам Администрации городского поселения.</a:t>
            </a:r>
          </a:p>
          <a:p>
            <a:pPr marL="0" indent="0" algn="just">
              <a:buNone/>
            </a:pPr>
            <a:r>
              <a:rPr lang="ru-RU" sz="2000" dirty="0"/>
              <a:t>По решению комиссии по жилищным вопросам Т. было предоставлено в пользование по договору специализированного (служебного) найма жилое помещение. Т. присутствовала на заседании комиссии, при этом членом комиссии формально не являлась.</a:t>
            </a:r>
          </a:p>
          <a:p>
            <a:pPr marL="0" indent="0" algn="just">
              <a:buNone/>
            </a:pPr>
            <a:r>
              <a:rPr lang="ru-RU" sz="2000" dirty="0"/>
              <a:t>Прокурор обратился в суд с иском о признании бездействия и заключения комиссии незаконными, о признании факта наличия конфликта интересов</a:t>
            </a:r>
          </a:p>
          <a:p>
            <a:pPr marL="0" indent="0" algn="just">
              <a:buNone/>
            </a:pPr>
            <a:r>
              <a:rPr lang="ru-RU" sz="2400" b="1" dirty="0"/>
              <a:t>Итог: </a:t>
            </a:r>
            <a:r>
              <a:rPr lang="ru-RU" sz="2400" dirty="0"/>
              <a:t>суд удовлетворил исковые требования прокурора</a:t>
            </a:r>
          </a:p>
          <a:p>
            <a:pPr marL="0" indent="0" algn="just">
              <a:buNone/>
            </a:pPr>
            <a:r>
              <a:rPr lang="ru-RU" sz="1400" dirty="0"/>
              <a:t>Решение </a:t>
            </a:r>
            <a:r>
              <a:rPr lang="ru-RU" sz="1400" dirty="0" err="1"/>
              <a:t>Борзинского</a:t>
            </a:r>
            <a:r>
              <a:rPr lang="ru-RU" sz="1400" dirty="0"/>
              <a:t> городского суда Забайкальского края от 26 апреля 2019 г. по делу № 2-255/2019</a:t>
            </a:r>
          </a:p>
          <a:p>
            <a:pPr marL="0" indent="0" algn="just">
              <a:buNone/>
            </a:pPr>
            <a:r>
              <a:rPr lang="ru-RU" sz="1400" dirty="0"/>
              <a:t>Апелляционное определение Забайкальского краевого суда от 21 августа 2019 г. по делу № 33-3426/2019</a:t>
            </a:r>
          </a:p>
        </p:txBody>
      </p:sp>
      <p:sp>
        <p:nvSpPr>
          <p:cNvPr id="4" name="Заголовок 1">
            <a:extLst>
              <a:ext uri="{FF2B5EF4-FFF2-40B4-BE49-F238E27FC236}">
                <a16:creationId xmlns:a16="http://schemas.microsoft.com/office/drawing/2014/main" xmlns="" id="{78999CCE-0832-844E-A98D-AFBF7EB4B3CD}"/>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Выгодное решение подконтрольного подразделения</a:t>
            </a:r>
          </a:p>
        </p:txBody>
      </p:sp>
      <p:sp>
        <p:nvSpPr>
          <p:cNvPr id="6" name="Иконка  2">
            <a:extLst>
              <a:ext uri="{FF2B5EF4-FFF2-40B4-BE49-F238E27FC236}">
                <a16:creationId xmlns:a16="http://schemas.microsoft.com/office/drawing/2014/main" xmlns="" id="{B68B1568-743F-4E3A-A690-F192FD29E5F9}"/>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E77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930855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xmlns="" id="{1BE4B308-A24A-5F41-A9E7-EE348E393AC4}"/>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Трудовые отношения с регулируемой организацией</a:t>
            </a:r>
          </a:p>
        </p:txBody>
      </p:sp>
      <p:sp>
        <p:nvSpPr>
          <p:cNvPr id="5" name="Иконка  2">
            <a:extLst>
              <a:ext uri="{FF2B5EF4-FFF2-40B4-BE49-F238E27FC236}">
                <a16:creationId xmlns:a16="http://schemas.microsoft.com/office/drawing/2014/main" xmlns="" id="{568D4E3E-1D13-004A-86C5-304692DC661A}"/>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E77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
        <p:nvSpPr>
          <p:cNvPr id="7" name="Объект 2">
            <a:extLst>
              <a:ext uri="{FF2B5EF4-FFF2-40B4-BE49-F238E27FC236}">
                <a16:creationId xmlns:a16="http://schemas.microsoft.com/office/drawing/2014/main" xmlns="" id="{9C42C08A-F314-4DAE-8304-7340959EEE82}"/>
              </a:ext>
            </a:extLst>
          </p:cNvPr>
          <p:cNvSpPr>
            <a:spLocks noGrp="1"/>
          </p:cNvSpPr>
          <p:nvPr>
            <p:ph idx="1"/>
          </p:nvPr>
        </p:nvSpPr>
        <p:spPr>
          <a:xfrm>
            <a:off x="838200" y="1605497"/>
            <a:ext cx="10820400" cy="4210316"/>
          </a:xfrm>
        </p:spPr>
        <p:txBody>
          <a:bodyPr>
            <a:noAutofit/>
          </a:bodyPr>
          <a:lstStyle/>
          <a:p>
            <a:pPr marL="0" indent="0" algn="just">
              <a:spcBef>
                <a:spcPts val="0"/>
              </a:spcBef>
              <a:spcAft>
                <a:spcPts val="600"/>
              </a:spcAft>
              <a:buNone/>
            </a:pPr>
            <a:r>
              <a:rPr lang="ru-RU" sz="2000" b="1" dirty="0"/>
              <a:t>Ситуация: </a:t>
            </a:r>
            <a:r>
              <a:rPr lang="ru-RU" sz="1800" b="0" i="0" u="none" strike="noStrike" dirty="0">
                <a:effectLst/>
              </a:rPr>
              <a:t>Т. являлся директором МУП «Аптека». МУП «Аптека» являлось соучредителем с долей не более 25% ООО «Аптека». Приказом генерального директора ООО «Аптека» Т. был назначен на должность исполнительного директора ООО «Аптека». Кроме того, Т. являлся учредителем и руководителем коммерческой организации ООО «Ф.», автономной некоммерческой организации конно-спортивного клуба «А.» а также гаражно-специализированного кооператива «К.». </a:t>
            </a:r>
          </a:p>
          <a:p>
            <a:pPr marL="0" indent="0" algn="just">
              <a:spcBef>
                <a:spcPts val="0"/>
              </a:spcBef>
              <a:spcAft>
                <a:spcPts val="600"/>
              </a:spcAft>
              <a:buNone/>
            </a:pPr>
            <a:r>
              <a:rPr lang="ru-RU" sz="1800" b="0" i="0" u="none" strike="noStrike" dirty="0">
                <a:effectLst/>
              </a:rPr>
              <a:t>Прокурор обратился к главе муниципального образования с требованием принять меры по устранению нарушений, а потом пошел в суд.</a:t>
            </a:r>
            <a:r>
              <a:rPr lang="ru-RU" sz="1200" dirty="0"/>
              <a:t> </a:t>
            </a:r>
            <a:endParaRPr lang="ru-RU" sz="2000" dirty="0"/>
          </a:p>
          <a:p>
            <a:pPr marL="0" indent="0" algn="just">
              <a:spcBef>
                <a:spcPts val="0"/>
              </a:spcBef>
              <a:spcAft>
                <a:spcPts val="600"/>
              </a:spcAft>
              <a:buNone/>
            </a:pPr>
            <a:r>
              <a:rPr lang="ru-RU" sz="2400" b="1" dirty="0"/>
              <a:t>Итог: </a:t>
            </a:r>
            <a:r>
              <a:rPr lang="ru-RU" sz="2400" dirty="0"/>
              <a:t>иск прокурора удовлетворен</a:t>
            </a:r>
          </a:p>
          <a:p>
            <a:pPr marL="0" indent="0" algn="just">
              <a:buNone/>
            </a:pPr>
            <a:r>
              <a:rPr lang="ru-RU" sz="1400" b="0" i="0" u="none" strike="noStrike" dirty="0">
                <a:effectLst/>
              </a:rPr>
              <a:t>Решение Мирнинского районного суда Республики Саха (Якутия) от 3 марта 2020 г. по делу № 2-187/2020</a:t>
            </a:r>
            <a:r>
              <a:rPr lang="ru-RU" sz="1400" dirty="0"/>
              <a:t> </a:t>
            </a:r>
          </a:p>
          <a:p>
            <a:pPr marL="0" indent="0" algn="just">
              <a:buNone/>
            </a:pPr>
            <a:r>
              <a:rPr lang="ru-RU" sz="1400" b="0" i="0" u="none" strike="noStrike" dirty="0">
                <a:effectLst/>
              </a:rPr>
              <a:t>Апелляционное определение Верховного суда Республики Саха (Якутия) от 15 июля 2020 г. по делу № 33-1657/2020</a:t>
            </a:r>
            <a:r>
              <a:rPr lang="ru-RU" sz="1400" dirty="0"/>
              <a:t> </a:t>
            </a:r>
          </a:p>
          <a:p>
            <a:pPr marL="0" indent="0" algn="just">
              <a:buNone/>
            </a:pPr>
            <a:r>
              <a:rPr lang="ru-RU" sz="1400" b="0" i="0" u="none" strike="noStrike" dirty="0">
                <a:effectLst/>
              </a:rPr>
              <a:t>Определение Девятого кассационного суда общей юрисдикции от 19 ноября 2020 г. по делу № 8Г-8604/2020</a:t>
            </a:r>
            <a:r>
              <a:rPr lang="ru-RU" sz="1400" dirty="0"/>
              <a:t> </a:t>
            </a:r>
            <a:r>
              <a:rPr lang="ru-RU" sz="1000" dirty="0"/>
              <a:t> </a:t>
            </a:r>
          </a:p>
          <a:p>
            <a:pPr marL="0" indent="0" algn="just">
              <a:buNone/>
            </a:pPr>
            <a:endParaRPr lang="ru-RU" sz="1200" dirty="0"/>
          </a:p>
        </p:txBody>
      </p:sp>
    </p:spTree>
    <p:extLst>
      <p:ext uri="{BB962C8B-B14F-4D97-AF65-F5344CB8AC3E}">
        <p14:creationId xmlns:p14="http://schemas.microsoft.com/office/powerpoint/2010/main" val="4001916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0931" y="1397169"/>
            <a:ext cx="7114130" cy="4351338"/>
          </a:xfrm>
        </p:spPr>
        <p:txBody>
          <a:bodyPr>
            <a:normAutofit/>
          </a:bodyPr>
          <a:lstStyle/>
          <a:p>
            <a:r>
              <a:rPr lang="ru-RU" sz="2600" dirty="0"/>
              <a:t>Проанализировано </a:t>
            </a:r>
            <a:r>
              <a:rPr lang="en-US" sz="2600" dirty="0"/>
              <a:t>&gt;100 </a:t>
            </a:r>
            <a:r>
              <a:rPr lang="ru-RU" sz="2600" dirty="0"/>
              <a:t>судебных дел, рассмотренных судами в 2019-2021 годах.</a:t>
            </a:r>
          </a:p>
          <a:p>
            <a:r>
              <a:rPr lang="ru-RU" sz="2600" dirty="0"/>
              <a:t>Наиболее часто служащими (работниками) обжалуется увольнение в связи с утратой доверия (</a:t>
            </a:r>
            <a:r>
              <a:rPr lang="en-US" sz="2400" dirty="0"/>
              <a:t>&gt;75%</a:t>
            </a:r>
            <a:r>
              <a:rPr lang="en-US" sz="3600" dirty="0"/>
              <a:t> </a:t>
            </a:r>
            <a:r>
              <a:rPr lang="ru-RU" sz="2600" dirty="0"/>
              <a:t>дел).</a:t>
            </a:r>
          </a:p>
          <a:p>
            <a:r>
              <a:rPr lang="ru-RU" sz="2600" dirty="0"/>
              <a:t>Гораздо реже обжалуются иные взыскания.</a:t>
            </a:r>
          </a:p>
          <a:p>
            <a:r>
              <a:rPr lang="ru-RU" sz="2600" dirty="0"/>
              <a:t>Отдельные иски носят необычный характер.</a:t>
            </a:r>
          </a:p>
        </p:txBody>
      </p:sp>
      <p:pic>
        <p:nvPicPr>
          <p:cNvPr id="4" name="Рисунок 3" descr="Изображение выглядит как здание, висит, мужчина, подключен&#10;&#10;Автоматически созданное описание">
            <a:extLst>
              <a:ext uri="{FF2B5EF4-FFF2-40B4-BE49-F238E27FC236}">
                <a16:creationId xmlns:a16="http://schemas.microsoft.com/office/drawing/2014/main" xmlns="" id="{8D97F8E0-D3A3-CD42-952E-15D718BAFD2F}"/>
              </a:ext>
            </a:extLst>
          </p:cNvPr>
          <p:cNvPicPr>
            <a:picLocks noChangeAspect="1"/>
          </p:cNvPicPr>
          <p:nvPr/>
        </p:nvPicPr>
        <p:blipFill rotWithShape="1">
          <a:blip r:embed="rId2"/>
          <a:srcRect l="31778" r="1556"/>
          <a:stretch/>
        </p:blipFill>
        <p:spPr>
          <a:xfrm>
            <a:off x="7924800" y="0"/>
            <a:ext cx="6858000" cy="6858000"/>
          </a:xfrm>
          <a:prstGeom prst="ellipse">
            <a:avLst/>
          </a:prstGeom>
        </p:spPr>
      </p:pic>
    </p:spTree>
    <p:extLst>
      <p:ext uri="{BB962C8B-B14F-4D97-AF65-F5344CB8AC3E}">
        <p14:creationId xmlns:p14="http://schemas.microsoft.com/office/powerpoint/2010/main" val="14090405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90688"/>
            <a:ext cx="10728960" cy="4486275"/>
          </a:xfrm>
        </p:spPr>
        <p:txBody>
          <a:bodyPr>
            <a:normAutofit/>
          </a:bodyPr>
          <a:lstStyle/>
          <a:p>
            <a:pPr marL="0" indent="0" algn="just">
              <a:buNone/>
            </a:pPr>
            <a:r>
              <a:rPr lang="ru-RU" sz="2000" b="1" dirty="0"/>
              <a:t>Ситуация: </a:t>
            </a:r>
            <a:r>
              <a:rPr lang="ru-RU" sz="2000" dirty="0"/>
              <a:t>Работник занимала в региональном отделении ФСС должность начальника отдела, деятельность которого связана с закупками для нужд организации. Работала по совместительству в двух ООО. Одно из них заключило два государственных контракта с отделением ФСС. Выбор исполнителя по контракту осуществляла данная сотрудница. Была уволена в связи с утратой доверия</a:t>
            </a:r>
          </a:p>
          <a:p>
            <a:pPr marL="0" indent="0">
              <a:buNone/>
            </a:pPr>
            <a:r>
              <a:rPr lang="ru-RU" sz="2400" b="1" dirty="0"/>
              <a:t>Итог: </a:t>
            </a:r>
            <a:r>
              <a:rPr lang="ru-RU" sz="2400" dirty="0"/>
              <a:t>суд отказал в восстановлении на работе</a:t>
            </a:r>
          </a:p>
          <a:p>
            <a:pPr marL="0" indent="0">
              <a:buNone/>
            </a:pPr>
            <a:r>
              <a:rPr lang="ru-RU" sz="1400" dirty="0"/>
              <a:t>Решение Псковского городского суда Псковской области от 8 августа 2019 г. по делу № 2-2987/2019</a:t>
            </a:r>
          </a:p>
        </p:txBody>
      </p:sp>
      <p:sp>
        <p:nvSpPr>
          <p:cNvPr id="4" name="Заголовок 1">
            <a:extLst>
              <a:ext uri="{FF2B5EF4-FFF2-40B4-BE49-F238E27FC236}">
                <a16:creationId xmlns:a16="http://schemas.microsoft.com/office/drawing/2014/main" xmlns="" id="{47D4C558-1C3D-624A-8962-08E148DAEF09}"/>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Трудовые отношения с регулируемой организацией</a:t>
            </a:r>
          </a:p>
        </p:txBody>
      </p:sp>
      <p:sp>
        <p:nvSpPr>
          <p:cNvPr id="6" name="Иконка  2">
            <a:extLst>
              <a:ext uri="{FF2B5EF4-FFF2-40B4-BE49-F238E27FC236}">
                <a16:creationId xmlns:a16="http://schemas.microsoft.com/office/drawing/2014/main" xmlns="" id="{ED80FC4F-3025-4C43-B478-DF77B1539375}"/>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E77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968143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xmlns="" id="{1BE4B308-A24A-5F41-A9E7-EE348E393AC4}"/>
              </a:ext>
            </a:extLst>
          </p:cNvPr>
          <p:cNvSpPr txBox="1">
            <a:spLocks/>
          </p:cNvSpPr>
          <p:nvPr/>
        </p:nvSpPr>
        <p:spPr>
          <a:xfrm>
            <a:off x="990309" y="486316"/>
            <a:ext cx="1101616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Прекращенные отношения с регулируемой организацией</a:t>
            </a:r>
          </a:p>
        </p:txBody>
      </p:sp>
      <p:sp>
        <p:nvSpPr>
          <p:cNvPr id="5" name="Иконка  2">
            <a:extLst>
              <a:ext uri="{FF2B5EF4-FFF2-40B4-BE49-F238E27FC236}">
                <a16:creationId xmlns:a16="http://schemas.microsoft.com/office/drawing/2014/main" xmlns="" id="{568D4E3E-1D13-004A-86C5-304692DC661A}"/>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E77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
        <p:nvSpPr>
          <p:cNvPr id="7" name="Объект 2">
            <a:extLst>
              <a:ext uri="{FF2B5EF4-FFF2-40B4-BE49-F238E27FC236}">
                <a16:creationId xmlns:a16="http://schemas.microsoft.com/office/drawing/2014/main" xmlns="" id="{9C42C08A-F314-4DAE-8304-7340959EEE82}"/>
              </a:ext>
            </a:extLst>
          </p:cNvPr>
          <p:cNvSpPr>
            <a:spLocks noGrp="1"/>
          </p:cNvSpPr>
          <p:nvPr>
            <p:ph idx="1"/>
          </p:nvPr>
        </p:nvSpPr>
        <p:spPr>
          <a:xfrm>
            <a:off x="838200" y="1605497"/>
            <a:ext cx="10820400" cy="4210316"/>
          </a:xfrm>
        </p:spPr>
        <p:txBody>
          <a:bodyPr>
            <a:noAutofit/>
          </a:bodyPr>
          <a:lstStyle/>
          <a:p>
            <a:pPr marL="0" indent="0" algn="just">
              <a:spcBef>
                <a:spcPts val="0"/>
              </a:spcBef>
              <a:spcAft>
                <a:spcPts val="600"/>
              </a:spcAft>
              <a:buNone/>
            </a:pPr>
            <a:r>
              <a:rPr lang="ru-RU" sz="2000" b="1" dirty="0"/>
              <a:t>Ситуация: </a:t>
            </a:r>
            <a:r>
              <a:rPr lang="ru-RU" sz="1800" b="0" i="0" u="none" strike="noStrike" dirty="0">
                <a:effectLst/>
              </a:rPr>
              <a:t>К. занимала должность ведущего специалиста отдела по управлению ЖКХ в администрации городского поселения с 8 ноября 2017 г. До поступления на муниципальную службу К. заключила возмездный договор по проверке и составлению сметной документации с МУКП «Коммунальные системы», учредителем которого являлась администрация сельского поселения. Срок действия договора был определен до 31 декабря 2017 г. Оплата по договору осуществлялась в зависимости от проделанной работы. К. получила вознаграждение по договору в мае и июне 2017 года. Из акта выполненных работ следовало, что работа по договору принята заказчиком по состоянию на 8 ноября. </a:t>
            </a:r>
          </a:p>
          <a:p>
            <a:pPr marL="0" indent="0" algn="just">
              <a:spcBef>
                <a:spcPts val="0"/>
              </a:spcBef>
              <a:spcAft>
                <a:spcPts val="600"/>
              </a:spcAft>
              <a:buNone/>
            </a:pPr>
            <a:r>
              <a:rPr lang="ru-RU" sz="1800" b="0" i="0" u="none" strike="noStrike" dirty="0">
                <a:effectLst/>
              </a:rPr>
              <a:t>При этом работа К. по договору с МУКП «Коммунальные системы» могла повлиять на выполнение К. обязанностей по должности муниципальной службы. О выполнении иной оплачиваемой работы и о возможности возникновения конфликта интересов К. работодателя не уведомила.</a:t>
            </a:r>
            <a:br>
              <a:rPr lang="ru-RU" sz="1800" b="0" i="0" u="none" strike="noStrike" dirty="0">
                <a:effectLst/>
              </a:rPr>
            </a:br>
            <a:r>
              <a:rPr lang="ru-RU" sz="1800" b="0" i="0" u="none" strike="noStrike" dirty="0">
                <a:effectLst/>
              </a:rPr>
              <a:t>При поступлении на службу К. скрыла доход, полученный от МУКП «Коммунальные системы» и не уплатила налог от полученного дохода.</a:t>
            </a:r>
          </a:p>
          <a:p>
            <a:pPr marL="0" indent="0" algn="just">
              <a:spcBef>
                <a:spcPts val="0"/>
              </a:spcBef>
              <a:spcAft>
                <a:spcPts val="600"/>
              </a:spcAft>
              <a:buNone/>
            </a:pPr>
            <a:r>
              <a:rPr lang="ru-RU" sz="1800" dirty="0"/>
              <a:t>К. уволена с утратой доверия.</a:t>
            </a:r>
            <a:r>
              <a:rPr lang="ru-RU" sz="1200" dirty="0"/>
              <a:t> </a:t>
            </a:r>
            <a:endParaRPr lang="ru-RU" sz="2000" dirty="0"/>
          </a:p>
          <a:p>
            <a:pPr marL="0" indent="0" algn="just">
              <a:spcBef>
                <a:spcPts val="0"/>
              </a:spcBef>
              <a:spcAft>
                <a:spcPts val="600"/>
              </a:spcAft>
              <a:buNone/>
            </a:pPr>
            <a:r>
              <a:rPr lang="ru-RU" sz="2400" b="1" dirty="0"/>
              <a:t>Итог: </a:t>
            </a:r>
            <a:r>
              <a:rPr lang="ru-RU" sz="2400" dirty="0"/>
              <a:t>увольнение признано незаконным </a:t>
            </a:r>
            <a:r>
              <a:rPr lang="ru-RU" sz="1600" dirty="0"/>
              <a:t>(в том числе по содержательным основаниям)</a:t>
            </a:r>
          </a:p>
          <a:p>
            <a:pPr marL="0" indent="0" algn="just">
              <a:buNone/>
            </a:pPr>
            <a:r>
              <a:rPr lang="ru-RU" sz="1400" b="0" i="0" u="none" strike="noStrike" dirty="0">
                <a:effectLst/>
                <a:latin typeface="Arial Cyr" panose="020B0604020202020204" pitchFamily="34" charset="0"/>
              </a:rPr>
              <a:t>Решение </a:t>
            </a:r>
            <a:r>
              <a:rPr lang="ru-RU" sz="1400" b="0" i="0" u="none" strike="noStrike" dirty="0" err="1">
                <a:effectLst/>
                <a:latin typeface="Arial Cyr" panose="020B0604020202020204" pitchFamily="34" charset="0"/>
              </a:rPr>
              <a:t>Всеволжского</a:t>
            </a:r>
            <a:r>
              <a:rPr lang="ru-RU" sz="1400" b="0" i="0" u="none" strike="noStrike" dirty="0">
                <a:effectLst/>
                <a:latin typeface="Arial Cyr" panose="020B0604020202020204" pitchFamily="34" charset="0"/>
              </a:rPr>
              <a:t> городского суда Ленинградской области от 3 марта 2020 г. по делу № 2-2860/2020</a:t>
            </a:r>
            <a:r>
              <a:rPr lang="ru-RU" sz="1400" dirty="0"/>
              <a:t> </a:t>
            </a:r>
          </a:p>
          <a:p>
            <a:pPr marL="0" indent="0" algn="just">
              <a:buNone/>
            </a:pPr>
            <a:r>
              <a:rPr lang="ru-RU" sz="1400" b="0" i="0" u="none" strike="noStrike" dirty="0">
                <a:effectLst/>
                <a:latin typeface="Arial Cyr" panose="020B0604020202020204" pitchFamily="34" charset="0"/>
              </a:rPr>
              <a:t>Апелляционное определение Ленинградского областного суда от 20 октября 2020 г. по делу № 33-4762/2020</a:t>
            </a:r>
            <a:r>
              <a:rPr lang="ru-RU" sz="1400" dirty="0"/>
              <a:t>   </a:t>
            </a:r>
            <a:r>
              <a:rPr lang="ru-RU" sz="1000" dirty="0"/>
              <a:t> </a:t>
            </a:r>
          </a:p>
          <a:p>
            <a:pPr marL="0" indent="0" algn="just">
              <a:buNone/>
            </a:pPr>
            <a:endParaRPr lang="ru-RU" sz="1200" dirty="0"/>
          </a:p>
        </p:txBody>
      </p:sp>
    </p:spTree>
    <p:extLst>
      <p:ext uri="{BB962C8B-B14F-4D97-AF65-F5344CB8AC3E}">
        <p14:creationId xmlns:p14="http://schemas.microsoft.com/office/powerpoint/2010/main" val="4263573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xmlns="" id="{1BE4B308-A24A-5F41-A9E7-EE348E393AC4}"/>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Пользование имуществом регулируемой организации</a:t>
            </a:r>
          </a:p>
        </p:txBody>
      </p:sp>
      <p:sp>
        <p:nvSpPr>
          <p:cNvPr id="5" name="Иконка  2">
            <a:extLst>
              <a:ext uri="{FF2B5EF4-FFF2-40B4-BE49-F238E27FC236}">
                <a16:creationId xmlns:a16="http://schemas.microsoft.com/office/drawing/2014/main" xmlns="" id="{568D4E3E-1D13-004A-86C5-304692DC661A}"/>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E77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
        <p:nvSpPr>
          <p:cNvPr id="7" name="Объект 2">
            <a:extLst>
              <a:ext uri="{FF2B5EF4-FFF2-40B4-BE49-F238E27FC236}">
                <a16:creationId xmlns:a16="http://schemas.microsoft.com/office/drawing/2014/main" xmlns="" id="{9C42C08A-F314-4DAE-8304-7340959EEE82}"/>
              </a:ext>
            </a:extLst>
          </p:cNvPr>
          <p:cNvSpPr>
            <a:spLocks noGrp="1"/>
          </p:cNvSpPr>
          <p:nvPr>
            <p:ph idx="1"/>
          </p:nvPr>
        </p:nvSpPr>
        <p:spPr>
          <a:xfrm>
            <a:off x="838200" y="1605497"/>
            <a:ext cx="10820400" cy="4210316"/>
          </a:xfrm>
        </p:spPr>
        <p:txBody>
          <a:bodyPr>
            <a:noAutofit/>
          </a:bodyPr>
          <a:lstStyle/>
          <a:p>
            <a:pPr marL="0" indent="0" algn="just">
              <a:spcBef>
                <a:spcPts val="0"/>
              </a:spcBef>
              <a:spcAft>
                <a:spcPts val="600"/>
              </a:spcAft>
              <a:buNone/>
            </a:pPr>
            <a:r>
              <a:rPr lang="ru-RU" sz="2000" b="1" dirty="0"/>
              <a:t>Ситуация: </a:t>
            </a:r>
            <a:r>
              <a:rPr lang="ru-RU" sz="1800" b="0" i="0" u="none" strike="noStrike" dirty="0">
                <a:effectLst/>
              </a:rPr>
              <a:t>Л. замещал должность начальника таможни. В справке супруги Л. был указан автомобиль Lexus LX 570, принадлежащий ей на праве собственности. Согласно объяснениям Л., автомобиль был приобретен у Ж. за наличные денежные средства в сумме 2 100 000. По данным ГИБДД, автомобиль был зарегистрирован на Ж. Последний оплатил за него транспортный налог. Согласно объяснениям Л., автомобиль не был перерегистрирован на его супругу по причине большой занятости супруги. При получении налогового уведомления супруга передавала Ж. деньги наличными для уплаты налога. Ж. являлся другом семьи Л. </a:t>
            </a:r>
          </a:p>
          <a:p>
            <a:pPr marL="0" indent="0" algn="just">
              <a:spcBef>
                <a:spcPts val="0"/>
              </a:spcBef>
              <a:spcAft>
                <a:spcPts val="600"/>
              </a:spcAft>
              <a:buNone/>
            </a:pPr>
            <a:r>
              <a:rPr lang="ru-RU" sz="1800" b="0" i="0" u="none" strike="noStrike" dirty="0">
                <a:effectLst/>
              </a:rPr>
              <a:t>Ж. являлся учредителем (?) экспедиторской компании, которая предоставляла участникам внешнеэкономической деятельности транспортные средства для провоза грузов через таможенный пост. Родственники Ж. осуществляли внешнеэкономическую деятельность в регионе ответственности таможни.</a:t>
            </a:r>
            <a:endParaRPr lang="ru-RU" sz="1800" dirty="0"/>
          </a:p>
          <a:p>
            <a:pPr marL="0" indent="0" algn="just">
              <a:spcBef>
                <a:spcPts val="0"/>
              </a:spcBef>
              <a:spcAft>
                <a:spcPts val="600"/>
              </a:spcAft>
              <a:buNone/>
            </a:pPr>
            <a:r>
              <a:rPr lang="ru-RU" sz="1800" dirty="0"/>
              <a:t>Л. уволен с утратой доверия.</a:t>
            </a:r>
            <a:endParaRPr lang="ru-RU" sz="2000" dirty="0"/>
          </a:p>
          <a:p>
            <a:pPr marL="0" indent="0" algn="just">
              <a:spcBef>
                <a:spcPts val="0"/>
              </a:spcBef>
              <a:spcAft>
                <a:spcPts val="600"/>
              </a:spcAft>
              <a:buNone/>
            </a:pPr>
            <a:r>
              <a:rPr lang="ru-RU" sz="2400" b="1" dirty="0"/>
              <a:t>Итог: </a:t>
            </a:r>
            <a:r>
              <a:rPr lang="ru-RU" sz="2400" dirty="0"/>
              <a:t>суд признал увольнение законным.</a:t>
            </a:r>
          </a:p>
          <a:p>
            <a:pPr marL="0" indent="0" algn="just">
              <a:buNone/>
            </a:pPr>
            <a:r>
              <a:rPr lang="ru-RU" sz="1400" b="0" i="0" u="none" strike="noStrike" dirty="0">
                <a:effectLst/>
              </a:rPr>
              <a:t>Решение Уссурийского районного суда Приморского края от 18 июня 2020 г. по делу № 2-1941/2020</a:t>
            </a:r>
            <a:r>
              <a:rPr lang="ru-RU" sz="1400" dirty="0"/>
              <a:t> </a:t>
            </a:r>
          </a:p>
          <a:p>
            <a:pPr marL="0" indent="0" algn="just">
              <a:buNone/>
            </a:pPr>
            <a:r>
              <a:rPr lang="ru-RU" sz="1400" b="0" i="0" u="none" strike="noStrike" dirty="0">
                <a:effectLst/>
              </a:rPr>
              <a:t>Апелляционное определение Приморского краевого суда от 30 ноября 2020 г. по делу № 33-8416/2020</a:t>
            </a:r>
            <a:r>
              <a:rPr lang="ru-RU" sz="1400" dirty="0"/>
              <a:t> </a:t>
            </a:r>
          </a:p>
          <a:p>
            <a:pPr marL="0" indent="0" algn="just">
              <a:buNone/>
            </a:pPr>
            <a:r>
              <a:rPr lang="ru-RU" sz="1400" b="0" i="0" u="none" strike="noStrike" dirty="0">
                <a:effectLst/>
              </a:rPr>
              <a:t>Определение Девятого кассационного суда общей юрисдикции от 15 апреля 2021 г. по делу № 8Г-1185/2021</a:t>
            </a:r>
            <a:r>
              <a:rPr lang="ru-RU" sz="1400" dirty="0"/>
              <a:t>  </a:t>
            </a:r>
            <a:r>
              <a:rPr lang="ru-RU" sz="1000" dirty="0"/>
              <a:t> </a:t>
            </a:r>
          </a:p>
          <a:p>
            <a:pPr marL="0" indent="0" algn="just">
              <a:buNone/>
            </a:pPr>
            <a:endParaRPr lang="ru-RU" sz="1200" dirty="0"/>
          </a:p>
        </p:txBody>
      </p:sp>
    </p:spTree>
    <p:extLst>
      <p:ext uri="{BB962C8B-B14F-4D97-AF65-F5344CB8AC3E}">
        <p14:creationId xmlns:p14="http://schemas.microsoft.com/office/powerpoint/2010/main" val="27288155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xmlns="" id="{1BE4B308-A24A-5F41-A9E7-EE348E393AC4}"/>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Получение займа от регулируемой организации</a:t>
            </a:r>
          </a:p>
        </p:txBody>
      </p:sp>
      <p:sp>
        <p:nvSpPr>
          <p:cNvPr id="5" name="Иконка  2">
            <a:extLst>
              <a:ext uri="{FF2B5EF4-FFF2-40B4-BE49-F238E27FC236}">
                <a16:creationId xmlns:a16="http://schemas.microsoft.com/office/drawing/2014/main" xmlns="" id="{568D4E3E-1D13-004A-86C5-304692DC661A}"/>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E77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
        <p:nvSpPr>
          <p:cNvPr id="7" name="Объект 2">
            <a:extLst>
              <a:ext uri="{FF2B5EF4-FFF2-40B4-BE49-F238E27FC236}">
                <a16:creationId xmlns:a16="http://schemas.microsoft.com/office/drawing/2014/main" xmlns="" id="{9C42C08A-F314-4DAE-8304-7340959EEE82}"/>
              </a:ext>
            </a:extLst>
          </p:cNvPr>
          <p:cNvSpPr>
            <a:spLocks noGrp="1"/>
          </p:cNvSpPr>
          <p:nvPr>
            <p:ph idx="1"/>
          </p:nvPr>
        </p:nvSpPr>
        <p:spPr>
          <a:xfrm>
            <a:off x="838200" y="1605497"/>
            <a:ext cx="10820400" cy="4210316"/>
          </a:xfrm>
        </p:spPr>
        <p:txBody>
          <a:bodyPr>
            <a:noAutofit/>
          </a:bodyPr>
          <a:lstStyle/>
          <a:p>
            <a:pPr marL="0" indent="0" algn="just">
              <a:spcBef>
                <a:spcPts val="0"/>
              </a:spcBef>
              <a:spcAft>
                <a:spcPts val="600"/>
              </a:spcAft>
              <a:buNone/>
            </a:pPr>
            <a:r>
              <a:rPr lang="ru-RU" sz="2000" b="1" dirty="0"/>
              <a:t>Ситуация: </a:t>
            </a:r>
            <a:r>
              <a:rPr lang="ru-RU" sz="1800" b="0" i="0" u="none" strike="noStrike" dirty="0">
                <a:effectLst/>
                <a:latin typeface="Arial Cyr" panose="020B0604020202020204" pitchFamily="34" charset="0"/>
              </a:rPr>
              <a:t>Ш. замещал должность начальника эксплуатационно-технического отдела квартирно-эксплуатационного управления флота. По результатам аукциона на поставку каменного угля для нужд флота победителем было признано ООО «М.». Ш. заключил с ООО «М.» государственный контракт стоимостью 105 млн. рублей. При этом он получил от представителя общества денежные средства в размере 1,15 млн. рублей в качестве беспроцентного займа. </a:t>
            </a:r>
          </a:p>
          <a:p>
            <a:pPr marL="0" indent="0" algn="just">
              <a:spcBef>
                <a:spcPts val="0"/>
              </a:spcBef>
              <a:spcAft>
                <a:spcPts val="600"/>
              </a:spcAft>
              <a:buNone/>
            </a:pPr>
            <a:r>
              <a:rPr lang="ru-RU" sz="1800" b="0" i="0" u="none" strike="noStrike" dirty="0">
                <a:effectLst/>
                <a:latin typeface="Arial Cyr" panose="020B0604020202020204" pitchFamily="34" charset="0"/>
              </a:rPr>
              <a:t>Информацию о наличии этого долгового обязательства Ш. скрыл при представлении сведений о доходах, расходах, об имуществе и обязательствах имущественного характера. </a:t>
            </a:r>
          </a:p>
          <a:p>
            <a:pPr marL="0" indent="0" algn="just">
              <a:spcBef>
                <a:spcPts val="0"/>
              </a:spcBef>
              <a:spcAft>
                <a:spcPts val="600"/>
              </a:spcAft>
              <a:buNone/>
            </a:pPr>
            <a:r>
              <a:rPr lang="ru-RU" sz="1800" b="0" i="0" u="none" strike="noStrike" dirty="0">
                <a:effectLst/>
                <a:latin typeface="Arial Cyr" panose="020B0604020202020204" pitchFamily="34" charset="0"/>
              </a:rPr>
              <a:t>В дальнейшем, действуя в интересах ООО «М.», Ш. своевременно не исполнил свои обязанности по предъявлению требования (претензии) и начисления неустойки (пени) в связи с несоблюдением поставщиком сроков поставки угля.</a:t>
            </a:r>
          </a:p>
          <a:p>
            <a:pPr marL="0" indent="0" algn="just">
              <a:spcBef>
                <a:spcPts val="0"/>
              </a:spcBef>
              <a:spcAft>
                <a:spcPts val="600"/>
              </a:spcAft>
              <a:buNone/>
            </a:pPr>
            <a:r>
              <a:rPr lang="ru-RU" sz="1800" dirty="0">
                <a:latin typeface="Arial Cyr" panose="020B0604020202020204" pitchFamily="34" charset="0"/>
              </a:rPr>
              <a:t>Ш. уволен с утратой доверия.</a:t>
            </a:r>
            <a:endParaRPr lang="ru-RU" sz="2000" dirty="0"/>
          </a:p>
          <a:p>
            <a:pPr marL="0" indent="0" algn="just">
              <a:spcBef>
                <a:spcPts val="0"/>
              </a:spcBef>
              <a:spcAft>
                <a:spcPts val="600"/>
              </a:spcAft>
              <a:buNone/>
            </a:pPr>
            <a:r>
              <a:rPr lang="ru-RU" sz="2400" b="1" dirty="0"/>
              <a:t>Итог: </a:t>
            </a:r>
            <a:r>
              <a:rPr lang="ru-RU" sz="2400" dirty="0"/>
              <a:t>суд признал увольнение законным.</a:t>
            </a:r>
          </a:p>
          <a:p>
            <a:pPr marL="0" indent="0" algn="just">
              <a:buNone/>
            </a:pPr>
            <a:r>
              <a:rPr lang="ru-RU" sz="1200" b="0" i="0" u="none" strike="noStrike" dirty="0">
                <a:effectLst/>
                <a:latin typeface="Arial Cyr" panose="020B0604020202020204" pitchFamily="34" charset="0"/>
              </a:rPr>
              <a:t>Решение Ленинского районного суда г. Севастополя от 19 августа 2020 г. по делу № 2-1362/2020</a:t>
            </a:r>
            <a:r>
              <a:rPr lang="ru-RU" sz="1200" dirty="0"/>
              <a:t> </a:t>
            </a:r>
          </a:p>
          <a:p>
            <a:pPr marL="0" indent="0" algn="just">
              <a:buNone/>
            </a:pPr>
            <a:r>
              <a:rPr lang="ru-RU" sz="1200" b="0" i="0" u="none" strike="noStrike" dirty="0">
                <a:effectLst/>
                <a:latin typeface="Arial Cyr" panose="020B0604020202020204" pitchFamily="34" charset="0"/>
              </a:rPr>
              <a:t>Апелляционное определение Севастопольского городского суда от 23 ноября 2020 г. по делу № 33-3146/2020</a:t>
            </a:r>
            <a:r>
              <a:rPr lang="ru-RU" sz="1400" dirty="0"/>
              <a:t>  </a:t>
            </a:r>
            <a:r>
              <a:rPr lang="ru-RU" sz="1000" dirty="0"/>
              <a:t> </a:t>
            </a:r>
          </a:p>
          <a:p>
            <a:pPr marL="0" indent="0" algn="just">
              <a:buNone/>
            </a:pPr>
            <a:endParaRPr lang="ru-RU" sz="1200" dirty="0"/>
          </a:p>
        </p:txBody>
      </p:sp>
    </p:spTree>
    <p:extLst>
      <p:ext uri="{BB962C8B-B14F-4D97-AF65-F5344CB8AC3E}">
        <p14:creationId xmlns:p14="http://schemas.microsoft.com/office/powerpoint/2010/main" val="428360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9389" y="2658903"/>
            <a:ext cx="11353423" cy="972877"/>
          </a:xfrm>
        </p:spPr>
        <p:txBody>
          <a:bodyPr>
            <a:noAutofit/>
          </a:bodyPr>
          <a:lstStyle/>
          <a:p>
            <a:pPr marL="0" indent="0" algn="ctr">
              <a:buNone/>
            </a:pPr>
            <a:r>
              <a:rPr lang="ru-RU" b="1" dirty="0"/>
              <a:t>Связь с уголовными делами</a:t>
            </a:r>
          </a:p>
          <a:p>
            <a:pPr algn="just"/>
            <a:endParaRPr lang="ru-RU" b="1" dirty="0"/>
          </a:p>
          <a:p>
            <a:pPr algn="just"/>
            <a:endParaRPr lang="ru-RU" b="1" dirty="0"/>
          </a:p>
          <a:p>
            <a:pPr algn="just"/>
            <a:endParaRPr lang="ru-RU" b="1" dirty="0"/>
          </a:p>
        </p:txBody>
      </p:sp>
    </p:spTree>
    <p:extLst>
      <p:ext uri="{BB962C8B-B14F-4D97-AF65-F5344CB8AC3E}">
        <p14:creationId xmlns:p14="http://schemas.microsoft.com/office/powerpoint/2010/main" val="30725582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70312" y="1762536"/>
            <a:ext cx="10651375" cy="4016484"/>
          </a:xfrm>
          <a:prstGeom prst="rect">
            <a:avLst/>
          </a:prstGeom>
        </p:spPr>
        <p:txBody>
          <a:bodyPr wrap="square">
            <a:spAutoFit/>
          </a:bodyPr>
          <a:lstStyle/>
          <a:p>
            <a:pPr algn="just"/>
            <a:r>
              <a:rPr lang="ru-RU" sz="2400" b="1" dirty="0"/>
              <a:t>Ситуация</a:t>
            </a:r>
            <a:r>
              <a:rPr lang="ru-RU" sz="2400" dirty="0"/>
              <a:t>: Служащий за вознаграждение производил незаконную фиктивную регистрацию иностранных граждан по месту временного проживания. </a:t>
            </a:r>
          </a:p>
          <a:p>
            <a:pPr algn="just"/>
            <a:r>
              <a:rPr lang="ru-RU" sz="2400" dirty="0"/>
              <a:t>Уголовное преследование служащего по делу об организации незаконной миграции прекращено. </a:t>
            </a:r>
          </a:p>
          <a:p>
            <a:pPr algn="just"/>
            <a:r>
              <a:rPr lang="ru-RU" sz="2400" dirty="0"/>
              <a:t>Уволен в связи с утратой доверия за непринятие мер по предотвращению (урегулированию) конфликта интересов. Одним из оснований было указание свидетеля на факт знакомства со служащим, передачу ему денежных средств и оказание им помощи в оформлении документов.</a:t>
            </a:r>
          </a:p>
          <a:p>
            <a:pPr algn="just"/>
            <a:r>
              <a:rPr lang="ru-RU" sz="2400" b="1" dirty="0"/>
              <a:t>Итог</a:t>
            </a:r>
            <a:r>
              <a:rPr lang="ru-RU" sz="2400" dirty="0"/>
              <a:t>:</a:t>
            </a:r>
            <a:r>
              <a:rPr lang="ru-RU" sz="2400" b="1" dirty="0"/>
              <a:t> </a:t>
            </a:r>
            <a:r>
              <a:rPr lang="ru-RU" sz="2400" dirty="0"/>
              <a:t>Суд признал увольнение законным.</a:t>
            </a:r>
          </a:p>
          <a:p>
            <a:pPr algn="just"/>
            <a:endParaRPr lang="ru-RU" sz="1300" dirty="0"/>
          </a:p>
          <a:p>
            <a:pPr algn="just"/>
            <a:r>
              <a:rPr lang="ru-RU" sz="1400" dirty="0"/>
              <a:t>Решение Верх-</a:t>
            </a:r>
            <a:r>
              <a:rPr lang="ru-RU" sz="1400" dirty="0" err="1"/>
              <a:t>Исетского</a:t>
            </a:r>
            <a:r>
              <a:rPr lang="ru-RU" sz="1400" dirty="0"/>
              <a:t> районного суда г. Екатеринбурга Свердловской области от 17 мая 2019 года по делу № 2-3274/2019</a:t>
            </a:r>
          </a:p>
          <a:p>
            <a:pPr algn="just"/>
            <a:r>
              <a:rPr lang="ru-RU" sz="1400" dirty="0"/>
              <a:t>Апелляционное определение Свердловского областного суда от 11 сентября 2019 г. по делу № 33-15538/2019</a:t>
            </a:r>
          </a:p>
        </p:txBody>
      </p:sp>
      <p:sp>
        <p:nvSpPr>
          <p:cNvPr id="6" name="Заголовок 1">
            <a:extLst>
              <a:ext uri="{FF2B5EF4-FFF2-40B4-BE49-F238E27FC236}">
                <a16:creationId xmlns:a16="http://schemas.microsoft.com/office/drawing/2014/main" xmlns="" id="{84103476-99D3-CA4A-9200-38CB5F4B4B7E}"/>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Наличие уголовного дела</a:t>
            </a:r>
          </a:p>
        </p:txBody>
      </p:sp>
      <p:sp>
        <p:nvSpPr>
          <p:cNvPr id="7" name="Иконка  2">
            <a:extLst>
              <a:ext uri="{FF2B5EF4-FFF2-40B4-BE49-F238E27FC236}">
                <a16:creationId xmlns:a16="http://schemas.microsoft.com/office/drawing/2014/main" xmlns="" id="{EFD26CAE-18C9-DE4A-97EE-0C7F3E00E792}"/>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25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646855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9" y="1618883"/>
            <a:ext cx="10457979" cy="4708981"/>
          </a:xfrm>
          <a:prstGeom prst="rect">
            <a:avLst/>
          </a:prstGeom>
        </p:spPr>
        <p:txBody>
          <a:bodyPr wrap="square">
            <a:spAutoFit/>
          </a:bodyPr>
          <a:lstStyle/>
          <a:p>
            <a:pPr algn="just"/>
            <a:r>
              <a:rPr lang="ru-RU" sz="2800" b="1" dirty="0"/>
              <a:t>Ситуация</a:t>
            </a:r>
            <a:r>
              <a:rPr lang="ru-RU" sz="2800" dirty="0"/>
              <a:t>: Служащий, замещая должность старшего инспектора ДПС, получал мелкие взятки от водителя эвакуатора за сообщение ему о необходимости эвакуации задержанных транспортных средств. </a:t>
            </a:r>
          </a:p>
          <a:p>
            <a:pPr algn="just"/>
            <a:r>
              <a:rPr lang="ru-RU" sz="2800" dirty="0"/>
              <a:t>Обвинение в рамках уголовного дела не предъявлено, вина в получении взяток не установлена.</a:t>
            </a:r>
          </a:p>
          <a:p>
            <a:pPr algn="just"/>
            <a:r>
              <a:rPr lang="ru-RU" sz="2800" dirty="0"/>
              <a:t>Служащий был уволен в связи с утратой доверия за непринятие мер по предотвращению (урегулированию) конфликта интересов. </a:t>
            </a:r>
          </a:p>
          <a:p>
            <a:pPr algn="just"/>
            <a:r>
              <a:rPr lang="ru-RU" sz="2800" b="1" dirty="0"/>
              <a:t>Итог</a:t>
            </a:r>
            <a:r>
              <a:rPr lang="ru-RU" sz="2800" dirty="0"/>
              <a:t>:</a:t>
            </a:r>
            <a:r>
              <a:rPr lang="ru-RU" sz="2800" b="1" dirty="0"/>
              <a:t> </a:t>
            </a:r>
            <a:r>
              <a:rPr lang="ru-RU" sz="2800" dirty="0"/>
              <a:t>Суд признал увольнение законным.</a:t>
            </a:r>
          </a:p>
          <a:p>
            <a:pPr algn="just"/>
            <a:endParaRPr lang="ru-RU" sz="1600" dirty="0"/>
          </a:p>
          <a:p>
            <a:pPr algn="just"/>
            <a:r>
              <a:rPr lang="ru-RU" sz="1600" dirty="0"/>
              <a:t>Решение Новгородского районного суда Новгородской области от 8 октября 2019 г. по делу № 2-4485/2019</a:t>
            </a:r>
          </a:p>
          <a:p>
            <a:pPr algn="just"/>
            <a:r>
              <a:rPr lang="ru-RU" sz="1600" dirty="0"/>
              <a:t>Апелляционное определение Новгородского областного суда от 15 января 2020 г. по делу № 33-31/2020</a:t>
            </a:r>
          </a:p>
        </p:txBody>
      </p:sp>
      <p:sp>
        <p:nvSpPr>
          <p:cNvPr id="6" name="Заголовок 1">
            <a:extLst>
              <a:ext uri="{FF2B5EF4-FFF2-40B4-BE49-F238E27FC236}">
                <a16:creationId xmlns:a16="http://schemas.microsoft.com/office/drawing/2014/main" xmlns="" id="{73107C09-26C6-3A44-B3C4-85B11C0E5E09}"/>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Наличие уголовного дела</a:t>
            </a:r>
          </a:p>
        </p:txBody>
      </p:sp>
      <p:sp>
        <p:nvSpPr>
          <p:cNvPr id="7" name="Иконка  2">
            <a:extLst>
              <a:ext uri="{FF2B5EF4-FFF2-40B4-BE49-F238E27FC236}">
                <a16:creationId xmlns:a16="http://schemas.microsoft.com/office/drawing/2014/main" xmlns="" id="{8FF1108D-B222-9F4F-B076-4206107D6B36}"/>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25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64905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597945"/>
            <a:ext cx="10165371" cy="4431983"/>
          </a:xfrm>
          <a:prstGeom prst="rect">
            <a:avLst/>
          </a:prstGeom>
        </p:spPr>
        <p:txBody>
          <a:bodyPr wrap="square">
            <a:spAutoFit/>
          </a:bodyPr>
          <a:lstStyle/>
          <a:p>
            <a:pPr algn="just"/>
            <a:r>
              <a:rPr lang="ru-RU" sz="2400" b="1" dirty="0"/>
              <a:t>Ситуация</a:t>
            </a:r>
            <a:r>
              <a:rPr lang="ru-RU" sz="2400" dirty="0"/>
              <a:t>: Служащий, замещая должность начальника отдела ГИБДД Отдела МВД России по Новокузнецкому району, получил взятку за беспрепятственный проезд грузовых средств по территории района.</a:t>
            </a:r>
          </a:p>
          <a:p>
            <a:pPr algn="just"/>
            <a:r>
              <a:rPr lang="ru-RU" sz="2400" dirty="0"/>
              <a:t>В отношении служащего возбуждено уголовное дело, окончательное постановление по делу не было вынесено.</a:t>
            </a:r>
          </a:p>
          <a:p>
            <a:pPr algn="just"/>
            <a:r>
              <a:rPr lang="ru-RU" sz="2400" dirty="0"/>
              <a:t>Служащий уволен в связи с утратой доверия за непринятие мер по предотвращению (урегулированию) конфликта интересов. При этом приказ о проведении в отношении него служебной проверки был издан после того, как служащий подал рапорт об увольнении по выслуге лет.</a:t>
            </a:r>
          </a:p>
          <a:p>
            <a:pPr algn="just"/>
            <a:r>
              <a:rPr lang="ru-RU" sz="2400" dirty="0"/>
              <a:t> </a:t>
            </a:r>
            <a:r>
              <a:rPr lang="ru-RU" sz="2400" b="1" dirty="0"/>
              <a:t>Итог</a:t>
            </a:r>
            <a:r>
              <a:rPr lang="ru-RU" sz="2400" dirty="0"/>
              <a:t>:</a:t>
            </a:r>
            <a:r>
              <a:rPr lang="ru-RU" sz="2400" b="1" dirty="0"/>
              <a:t> </a:t>
            </a:r>
            <a:r>
              <a:rPr lang="ru-RU" sz="2400" dirty="0"/>
              <a:t>Суд признал увольнение законным.</a:t>
            </a:r>
          </a:p>
          <a:p>
            <a:pPr algn="just"/>
            <a:endParaRPr lang="ru-RU" sz="1400" dirty="0"/>
          </a:p>
          <a:p>
            <a:pPr algn="just"/>
            <a:r>
              <a:rPr lang="ru-RU" sz="1400" dirty="0"/>
              <a:t>Решение Центрального районного суда г. Кемерово Кемеровской области от 23 мая 2019 г. по делу № 2-2333/2019</a:t>
            </a:r>
          </a:p>
          <a:p>
            <a:pPr algn="just"/>
            <a:r>
              <a:rPr lang="ru-RU" sz="1400" dirty="0"/>
              <a:t>Апелляционное определение Кемеровского областного суда от 15 августа 2019 г. по делу № 33-8737/2019</a:t>
            </a:r>
          </a:p>
        </p:txBody>
      </p:sp>
      <p:sp>
        <p:nvSpPr>
          <p:cNvPr id="6" name="Заголовок 1">
            <a:extLst>
              <a:ext uri="{FF2B5EF4-FFF2-40B4-BE49-F238E27FC236}">
                <a16:creationId xmlns:a16="http://schemas.microsoft.com/office/drawing/2014/main" xmlns="" id="{A41D30ED-790A-F142-B7B2-A26382C69FBA}"/>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Наличие уголовного дела</a:t>
            </a:r>
          </a:p>
        </p:txBody>
      </p:sp>
      <p:sp>
        <p:nvSpPr>
          <p:cNvPr id="7" name="Иконка  2">
            <a:extLst>
              <a:ext uri="{FF2B5EF4-FFF2-40B4-BE49-F238E27FC236}">
                <a16:creationId xmlns:a16="http://schemas.microsoft.com/office/drawing/2014/main" xmlns="" id="{0B1EE0CC-1ABB-7B4B-8D51-652658404579}"/>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25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843231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329681"/>
            <a:ext cx="10211383" cy="5170646"/>
          </a:xfrm>
          <a:prstGeom prst="rect">
            <a:avLst/>
          </a:prstGeom>
        </p:spPr>
        <p:txBody>
          <a:bodyPr wrap="square">
            <a:spAutoFit/>
          </a:bodyPr>
          <a:lstStyle/>
          <a:p>
            <a:pPr algn="just"/>
            <a:r>
              <a:rPr lang="ru-RU" sz="2400" b="1" dirty="0"/>
              <a:t>Ситуация</a:t>
            </a:r>
            <a:r>
              <a:rPr lang="ru-RU" sz="2400" dirty="0"/>
              <a:t>: Служащий, замещая должность начальника отдела полиции, инициировал необоснованное проведение проверок и обыска в кафе, дал указание любыми способами поместить автомобиль, принадлежащий директору кафе, на штрафную стоянку с целью получить от директора кафе 1 млн руб. Предъявлены уголовные обвинения, вину по которым служащий частично признал. </a:t>
            </a:r>
          </a:p>
          <a:p>
            <a:pPr algn="just"/>
            <a:r>
              <a:rPr lang="ru-RU" sz="2400" dirty="0"/>
              <a:t>Служащий уволен в связи с утратой доверия за непринятие мер по предотвращению (урегулированию) конфликта интересов. Одновременно служащий заявил о нарушении сроков рассмотрения его рапорта об увольнении по выслуге лет.</a:t>
            </a:r>
          </a:p>
          <a:p>
            <a:pPr algn="just"/>
            <a:r>
              <a:rPr lang="ru-RU" sz="2400" b="1" dirty="0"/>
              <a:t>Итог</a:t>
            </a:r>
            <a:r>
              <a:rPr lang="ru-RU" sz="2400" dirty="0"/>
              <a:t>:</a:t>
            </a:r>
            <a:r>
              <a:rPr lang="ru-RU" sz="2400" b="1" dirty="0"/>
              <a:t> </a:t>
            </a:r>
            <a:r>
              <a:rPr lang="ru-RU" sz="2400" dirty="0"/>
              <a:t>Суд признал увольнение законным, но обязал работодателя рассмотреть рапорт об увольнении по выслуге лет.</a:t>
            </a:r>
          </a:p>
          <a:p>
            <a:pPr algn="just"/>
            <a:endParaRPr lang="ru-RU" sz="1400" dirty="0"/>
          </a:p>
          <a:p>
            <a:pPr algn="just"/>
            <a:r>
              <a:rPr lang="ru-RU" sz="1400" dirty="0"/>
              <a:t>Решение Приволжского районного суда г. Казани от 21 октября 2019 г. по делу № 2-4189/2019</a:t>
            </a:r>
          </a:p>
          <a:p>
            <a:pPr algn="just"/>
            <a:r>
              <a:rPr lang="ru-RU" sz="1400" dirty="0"/>
              <a:t>Решение Верховного суда Республики Татарстан от 9 июля 2020 г. по делу № 33-4184/2020</a:t>
            </a:r>
          </a:p>
        </p:txBody>
      </p:sp>
      <p:sp>
        <p:nvSpPr>
          <p:cNvPr id="6" name="Заголовок 1">
            <a:extLst>
              <a:ext uri="{FF2B5EF4-FFF2-40B4-BE49-F238E27FC236}">
                <a16:creationId xmlns:a16="http://schemas.microsoft.com/office/drawing/2014/main" xmlns="" id="{4EA2AFE3-785E-AF40-9DFE-095CE0770630}"/>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Наличие уголовного дела</a:t>
            </a:r>
          </a:p>
        </p:txBody>
      </p:sp>
      <p:sp>
        <p:nvSpPr>
          <p:cNvPr id="7" name="Иконка  2">
            <a:extLst>
              <a:ext uri="{FF2B5EF4-FFF2-40B4-BE49-F238E27FC236}">
                <a16:creationId xmlns:a16="http://schemas.microsoft.com/office/drawing/2014/main" xmlns="" id="{6E7196B5-4504-6148-A788-D61FBAECC374}"/>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25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67627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435608"/>
            <a:ext cx="10531132" cy="4955203"/>
          </a:xfrm>
          <a:prstGeom prst="rect">
            <a:avLst/>
          </a:prstGeom>
        </p:spPr>
        <p:txBody>
          <a:bodyPr wrap="square">
            <a:spAutoFit/>
          </a:bodyPr>
          <a:lstStyle/>
          <a:p>
            <a:pPr algn="just"/>
            <a:r>
              <a:rPr lang="ru-RU" sz="2400" b="1" dirty="0"/>
              <a:t>Ситуация</a:t>
            </a:r>
            <a:r>
              <a:rPr lang="ru-RU" sz="2400" dirty="0"/>
              <a:t>: Служащий замещал должность судебного пристава-исполнителя.</a:t>
            </a:r>
          </a:p>
          <a:p>
            <a:pPr algn="just"/>
            <a:r>
              <a:rPr lang="ru-RU" sz="2400" dirty="0"/>
              <a:t>В производстве служащего А находилось исполнительное производство об </a:t>
            </a:r>
            <a:r>
              <a:rPr lang="ru-RU" sz="2400" dirty="0" err="1"/>
              <a:t>обязании</a:t>
            </a:r>
            <a:r>
              <a:rPr lang="ru-RU" sz="2400" dirty="0"/>
              <a:t> ИП осуществить за свой счет и своими силами снос самовольно возведенных объектов капитального строительства: кафе гостиница, капитальный забор. На период временной нетрудоспособности служащего А производство было передано служащему Б. Служащий Б (предположительно) предложил служащему А потребовать от предпринимателя денежные средства за непринятие мер принудительного исполнения.</a:t>
            </a:r>
          </a:p>
          <a:p>
            <a:pPr algn="just"/>
            <a:r>
              <a:rPr lang="ru-RU" sz="2400" dirty="0"/>
              <a:t>В отношении служащего Б. возбуждено уголовное дело о получении взятки.</a:t>
            </a:r>
          </a:p>
          <a:p>
            <a:pPr algn="just"/>
            <a:r>
              <a:rPr lang="ru-RU" sz="2400" dirty="0"/>
              <a:t>Служащий А. уволен в связи с утратой доверия за непринятие мер по предотвращению (урегулированию) конфликта интересов.</a:t>
            </a:r>
          </a:p>
          <a:p>
            <a:pPr algn="just"/>
            <a:r>
              <a:rPr lang="ru-RU" sz="2400" b="1" dirty="0"/>
              <a:t>Итог</a:t>
            </a:r>
            <a:r>
              <a:rPr lang="ru-RU" sz="2400" dirty="0"/>
              <a:t>:</a:t>
            </a:r>
            <a:r>
              <a:rPr lang="ru-RU" sz="2400" b="1" dirty="0"/>
              <a:t> </a:t>
            </a:r>
            <a:r>
              <a:rPr lang="ru-RU" sz="2400" dirty="0"/>
              <a:t>Суд признал увольнение законным.</a:t>
            </a:r>
          </a:p>
          <a:p>
            <a:pPr algn="just"/>
            <a:endParaRPr lang="ru-RU" sz="1400" dirty="0"/>
          </a:p>
          <a:p>
            <a:pPr algn="just"/>
            <a:r>
              <a:rPr lang="ru-RU" sz="1600" dirty="0"/>
              <a:t>Решение Советского районного суда г. Самара от 24 сентября 2019 г. по делу № 2-2920/2019</a:t>
            </a:r>
          </a:p>
        </p:txBody>
      </p:sp>
      <p:sp>
        <p:nvSpPr>
          <p:cNvPr id="6" name="Заголовок 1">
            <a:extLst>
              <a:ext uri="{FF2B5EF4-FFF2-40B4-BE49-F238E27FC236}">
                <a16:creationId xmlns:a16="http://schemas.microsoft.com/office/drawing/2014/main" xmlns="" id="{D0A74FD5-AA1B-7B46-ADB8-20522E9AFDDD}"/>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Наличие уголовного дела</a:t>
            </a:r>
          </a:p>
        </p:txBody>
      </p:sp>
      <p:sp>
        <p:nvSpPr>
          <p:cNvPr id="7" name="Иконка  2">
            <a:extLst>
              <a:ext uri="{FF2B5EF4-FFF2-40B4-BE49-F238E27FC236}">
                <a16:creationId xmlns:a16="http://schemas.microsoft.com/office/drawing/2014/main" xmlns="" id="{064D57E4-ACF4-754A-A996-17A4BDEE57A5}"/>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25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69059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30769"/>
            <a:ext cx="10896600" cy="4697095"/>
          </a:xfrm>
        </p:spPr>
        <p:txBody>
          <a:bodyPr>
            <a:normAutofit fontScale="92500" lnSpcReduction="10000"/>
          </a:bodyPr>
          <a:lstStyle/>
          <a:p>
            <a:pPr marL="0" indent="0">
              <a:buNone/>
            </a:pPr>
            <a:r>
              <a:rPr lang="ru-RU" b="1" dirty="0"/>
              <a:t>Ситуация</a:t>
            </a:r>
          </a:p>
          <a:p>
            <a:pPr marL="0" indent="0" algn="just">
              <a:buNone/>
            </a:pPr>
            <a:r>
              <a:rPr lang="ru-RU" sz="2200" dirty="0"/>
              <a:t>Работник занимал должность строителя кораблей в АО «… судоремонтный завод». При вакантной должности начальника производственно-строительного отдела работник напрямую подчинялся своему отцу. </a:t>
            </a:r>
          </a:p>
          <a:p>
            <a:pPr marL="0" indent="0" algn="just">
              <a:buNone/>
            </a:pPr>
            <a:r>
              <a:rPr lang="ru-RU" sz="2200" dirty="0"/>
              <a:t>Протоколом заседания комиссии по соблюдению норм корпоративной этики и урегулированию конфликта интересов было рекомендовано перевести работника на другую вакантную должность. Работник написал заявление об увольнении, указав, что в связи с создавшейся ситуацией (конфликт интересов) просит уволить его.</a:t>
            </a:r>
          </a:p>
          <a:p>
            <a:pPr marL="0" indent="0">
              <a:buNone/>
            </a:pPr>
            <a:r>
              <a:rPr lang="ru-RU" sz="2200" dirty="0"/>
              <a:t>Впоследствии работник передумал, указал, что его ввели в заблуждение и попросил восстановить его на работе.</a:t>
            </a:r>
          </a:p>
          <a:p>
            <a:pPr marL="0" indent="0">
              <a:buNone/>
            </a:pPr>
            <a:r>
              <a:rPr lang="ru-RU" b="1" dirty="0"/>
              <a:t>Итог</a:t>
            </a:r>
          </a:p>
          <a:p>
            <a:pPr marL="0" indent="0">
              <a:buNone/>
            </a:pPr>
            <a:r>
              <a:rPr lang="ru-RU" sz="2600" dirty="0"/>
              <a:t>Суд отказал в восстановлении на работе</a:t>
            </a:r>
          </a:p>
          <a:p>
            <a:pPr marL="0" indent="0">
              <a:buNone/>
            </a:pPr>
            <a:r>
              <a:rPr lang="ru-RU" sz="1500" dirty="0"/>
              <a:t>Решение Краснофлотского районного суда г. Хабаровска от 4 февраля 2019 г. по делу № 2-139/2019</a:t>
            </a:r>
          </a:p>
          <a:p>
            <a:pPr marL="0" indent="0">
              <a:buNone/>
            </a:pPr>
            <a:r>
              <a:rPr lang="ru-RU" sz="1500" dirty="0"/>
              <a:t>Апелляционное определение Хабаровского краевого суда от 13 мая 2019 г. по делу № 33-2950/2019</a:t>
            </a:r>
          </a:p>
        </p:txBody>
      </p:sp>
      <p:sp>
        <p:nvSpPr>
          <p:cNvPr id="4" name="Заголовок 1">
            <a:extLst>
              <a:ext uri="{FF2B5EF4-FFF2-40B4-BE49-F238E27FC236}">
                <a16:creationId xmlns:a16="http://schemas.microsoft.com/office/drawing/2014/main" xmlns="" id="{888CBE0A-2BF4-E147-81F5-B97DEEE36A76}"/>
              </a:ext>
            </a:extLst>
          </p:cNvPr>
          <p:cNvSpPr txBox="1">
            <a:spLocks/>
          </p:cNvSpPr>
          <p:nvPr/>
        </p:nvSpPr>
        <p:spPr>
          <a:xfrm>
            <a:off x="990309" y="480637"/>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Обжалование увольнения по собственному желанию</a:t>
            </a:r>
          </a:p>
        </p:txBody>
      </p:sp>
      <p:sp>
        <p:nvSpPr>
          <p:cNvPr id="5" name="Иконка  2">
            <a:extLst>
              <a:ext uri="{FF2B5EF4-FFF2-40B4-BE49-F238E27FC236}">
                <a16:creationId xmlns:a16="http://schemas.microsoft.com/office/drawing/2014/main" xmlns="" id="{12E5C4D6-510E-2B45-A72C-2B52DD110EEF}"/>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D834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477169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817400"/>
            <a:ext cx="10201947" cy="3754874"/>
          </a:xfrm>
          <a:prstGeom prst="rect">
            <a:avLst/>
          </a:prstGeom>
        </p:spPr>
        <p:txBody>
          <a:bodyPr wrap="square">
            <a:spAutoFit/>
          </a:bodyPr>
          <a:lstStyle/>
          <a:p>
            <a:pPr algn="just"/>
            <a:r>
              <a:rPr lang="ru-RU" sz="2400" b="1" dirty="0"/>
              <a:t>Ситуация</a:t>
            </a:r>
            <a:r>
              <a:rPr lang="ru-RU" sz="2400" dirty="0"/>
              <a:t>: Служащий органов внутренних дел при проверке сообщения о смерти гражданина заранее вызвал представителя ритуального бюро, за что получил от работника ритуального бюро денежные средства в размере 3 тыс. руб. на карту супруга своей сестры.</a:t>
            </a:r>
          </a:p>
          <a:p>
            <a:pPr algn="just"/>
            <a:r>
              <a:rPr lang="ru-RU" sz="2400" dirty="0"/>
              <a:t>В отношении служащего возбуждено уголовное дело, приговор не вынесен.</a:t>
            </a:r>
          </a:p>
          <a:p>
            <a:pPr algn="just"/>
            <a:r>
              <a:rPr lang="ru-RU" sz="2400" dirty="0"/>
              <a:t>Служащий уволен в связи с утратой доверия за непринятие мер по предотвращению (урегулированию) конфликта интересов. </a:t>
            </a:r>
          </a:p>
          <a:p>
            <a:pPr algn="just"/>
            <a:r>
              <a:rPr lang="ru-RU" sz="2400" b="1" dirty="0"/>
              <a:t>Итог</a:t>
            </a:r>
            <a:r>
              <a:rPr lang="ru-RU" sz="2400" dirty="0"/>
              <a:t>:</a:t>
            </a:r>
            <a:r>
              <a:rPr lang="ru-RU" sz="2400" b="1" dirty="0"/>
              <a:t> </a:t>
            </a:r>
            <a:r>
              <a:rPr lang="ru-RU" sz="2400" dirty="0"/>
              <a:t>Суд признал увольнение законным.</a:t>
            </a:r>
          </a:p>
          <a:p>
            <a:pPr algn="just"/>
            <a:endParaRPr lang="ru-RU" sz="1400" dirty="0"/>
          </a:p>
          <a:p>
            <a:pPr algn="just"/>
            <a:r>
              <a:rPr lang="ru-RU" sz="1600" dirty="0"/>
              <a:t>Решение Советского районного суда г. Томска от 14 января 2019 г. по делу № 2-161/2019</a:t>
            </a:r>
          </a:p>
          <a:p>
            <a:pPr algn="just"/>
            <a:r>
              <a:rPr lang="ru-RU" sz="1600" dirty="0"/>
              <a:t>Апелляционное определение Томского областного суда от 23 апреля 2019 г. по делу № 33-1171/2019</a:t>
            </a:r>
          </a:p>
        </p:txBody>
      </p:sp>
      <p:sp>
        <p:nvSpPr>
          <p:cNvPr id="6" name="Заголовок 1">
            <a:extLst>
              <a:ext uri="{FF2B5EF4-FFF2-40B4-BE49-F238E27FC236}">
                <a16:creationId xmlns:a16="http://schemas.microsoft.com/office/drawing/2014/main" xmlns="" id="{42EE6691-4285-B54F-A917-E9D0BEF153D9}"/>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Наличие уголовного дела</a:t>
            </a:r>
          </a:p>
        </p:txBody>
      </p:sp>
      <p:sp>
        <p:nvSpPr>
          <p:cNvPr id="7" name="Иконка  2">
            <a:extLst>
              <a:ext uri="{FF2B5EF4-FFF2-40B4-BE49-F238E27FC236}">
                <a16:creationId xmlns:a16="http://schemas.microsoft.com/office/drawing/2014/main" xmlns="" id="{A6B9AB5B-8F47-0740-9EF8-1E82479226C1}"/>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25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001249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9" y="1561566"/>
            <a:ext cx="10668290" cy="4647426"/>
          </a:xfrm>
          <a:prstGeom prst="rect">
            <a:avLst/>
          </a:prstGeom>
        </p:spPr>
        <p:txBody>
          <a:bodyPr wrap="square">
            <a:spAutoFit/>
          </a:bodyPr>
          <a:lstStyle/>
          <a:p>
            <a:pPr algn="just"/>
            <a:r>
              <a:rPr lang="ru-RU" sz="2400" b="1" dirty="0"/>
              <a:t>Ситуация</a:t>
            </a:r>
            <a:r>
              <a:rPr lang="ru-RU" sz="2400" dirty="0"/>
              <a:t>: Служащий, замещая должность ревизора группы проведения внеплановых ревизий финансово-хозяйственной деятельности, бесплатно осуществлял ремонт личного автомобиля в той же организации, с которой у подведомственного государственному органу учреждения были заключены контракты на оказание услуг по ремонту служебного автотранспорта органа. Организация регулярно заключала с органом государственные контракты</a:t>
            </a:r>
            <a:r>
              <a:rPr lang="en-US" sz="2400" dirty="0"/>
              <a:t>;</a:t>
            </a:r>
            <a:r>
              <a:rPr lang="ru-RU" sz="2400" dirty="0"/>
              <a:t> в сферу обязанностей служащего входила проверка исполнения этих контрактов.</a:t>
            </a:r>
          </a:p>
          <a:p>
            <a:pPr algn="just"/>
            <a:r>
              <a:rPr lang="ru-RU" sz="2400" dirty="0"/>
              <a:t>Служащий уволен в связи с утратой доверия за непринятие мер по предотвращению (урегулированию) конфликта интересов. </a:t>
            </a:r>
          </a:p>
          <a:p>
            <a:pPr algn="just"/>
            <a:r>
              <a:rPr lang="ru-RU" sz="2400" b="1" dirty="0"/>
              <a:t>Итог</a:t>
            </a:r>
            <a:r>
              <a:rPr lang="ru-RU" sz="2400" dirty="0"/>
              <a:t>:</a:t>
            </a:r>
            <a:r>
              <a:rPr lang="ru-RU" sz="2400" b="1" dirty="0"/>
              <a:t> </a:t>
            </a:r>
            <a:r>
              <a:rPr lang="ru-RU" sz="2400" dirty="0"/>
              <a:t>Суд признал увольнение законным.</a:t>
            </a:r>
          </a:p>
          <a:p>
            <a:pPr algn="just"/>
            <a:endParaRPr lang="ru-RU" sz="1400" dirty="0"/>
          </a:p>
          <a:p>
            <a:pPr algn="just"/>
            <a:r>
              <a:rPr lang="ru-RU" sz="1400" dirty="0"/>
              <a:t>Решение Ленинского районного суда г. Уфы Республики Башкортостан от 19 февраля 2019 г. по делу № 2-241/2019</a:t>
            </a:r>
          </a:p>
          <a:p>
            <a:pPr algn="just"/>
            <a:r>
              <a:rPr lang="ru-RU" sz="1400" dirty="0"/>
              <a:t>Апелляционное определение Верховного суда Республики Башкортостан от 16 мая 2019 г. по делу № 33-9584/2019</a:t>
            </a:r>
          </a:p>
          <a:p>
            <a:pPr algn="just"/>
            <a:r>
              <a:rPr lang="ru-RU" sz="1400" dirty="0"/>
              <a:t>Решение Шестого кассационного суда общей юрисдикции от 20 февраля 2020 г. по делу № 8Г-5005/2019 [88-2132/2020 - (88-4463/2019)]</a:t>
            </a:r>
          </a:p>
        </p:txBody>
      </p:sp>
      <p:sp>
        <p:nvSpPr>
          <p:cNvPr id="6" name="Заголовок 1">
            <a:extLst>
              <a:ext uri="{FF2B5EF4-FFF2-40B4-BE49-F238E27FC236}">
                <a16:creationId xmlns:a16="http://schemas.microsoft.com/office/drawing/2014/main" xmlns="" id="{03F12169-A44C-A94B-9D36-3E2B4DC2B527}"/>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Наличие уголовного дела</a:t>
            </a:r>
          </a:p>
        </p:txBody>
      </p:sp>
      <p:sp>
        <p:nvSpPr>
          <p:cNvPr id="7" name="Иконка  2">
            <a:extLst>
              <a:ext uri="{FF2B5EF4-FFF2-40B4-BE49-F238E27FC236}">
                <a16:creationId xmlns:a16="http://schemas.microsoft.com/office/drawing/2014/main" xmlns="" id="{67810254-DE5B-1548-A016-9485F378B942}"/>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25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902248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707672"/>
            <a:ext cx="10238523" cy="4585871"/>
          </a:xfrm>
          <a:prstGeom prst="rect">
            <a:avLst/>
          </a:prstGeom>
        </p:spPr>
        <p:txBody>
          <a:bodyPr wrap="square">
            <a:spAutoFit/>
          </a:bodyPr>
          <a:lstStyle/>
          <a:p>
            <a:pPr algn="just"/>
            <a:r>
              <a:rPr lang="ru-RU" sz="2400" b="1" dirty="0"/>
              <a:t>Ситуация</a:t>
            </a:r>
            <a:r>
              <a:rPr lang="ru-RU" sz="2400" dirty="0"/>
              <a:t>: Служащий, замещая должность начальника отдела материально-технического обеспечения управления, совместно с начальником управления подписал товарные накладные о поставке оборудования по заключенным государственным контрактам. В результате средства за исполнение контрактов были перечислены на счета поставщиков при том, что поставка была осуществлена не в полном объеме. </a:t>
            </a:r>
          </a:p>
          <a:p>
            <a:pPr algn="just"/>
            <a:r>
              <a:rPr lang="ru-RU" sz="2400" dirty="0"/>
              <a:t>В отношении служащего возбуждено уголовное дело, на момент увольнения решение по делу не принято.</a:t>
            </a:r>
          </a:p>
          <a:p>
            <a:pPr algn="just"/>
            <a:r>
              <a:rPr lang="ru-RU" sz="2400" dirty="0"/>
              <a:t>Служащий уволен в связи с утратой доверия за непринятие мер по предотвращению (урегулированию) конфликта интересов. </a:t>
            </a:r>
          </a:p>
          <a:p>
            <a:pPr algn="just"/>
            <a:r>
              <a:rPr lang="ru-RU" sz="2400" b="1" dirty="0"/>
              <a:t>Итог</a:t>
            </a:r>
            <a:r>
              <a:rPr lang="ru-RU" sz="2400" dirty="0"/>
              <a:t>:</a:t>
            </a:r>
            <a:r>
              <a:rPr lang="ru-RU" sz="2400" b="1" dirty="0"/>
              <a:t> </a:t>
            </a:r>
            <a:r>
              <a:rPr lang="ru-RU" sz="2400" dirty="0"/>
              <a:t>Суд признал увольнение законным.</a:t>
            </a:r>
          </a:p>
          <a:p>
            <a:pPr algn="just"/>
            <a:endParaRPr lang="ru-RU" sz="1400" dirty="0"/>
          </a:p>
          <a:p>
            <a:pPr algn="just"/>
            <a:r>
              <a:rPr lang="ru-RU" sz="1600" dirty="0"/>
              <a:t>Решение Центрального районного суда г. Новосибирска от 8 февраля 2019 г. по делу № 2-1180/2019</a:t>
            </a:r>
          </a:p>
        </p:txBody>
      </p:sp>
      <p:sp>
        <p:nvSpPr>
          <p:cNvPr id="6" name="Заголовок 1">
            <a:extLst>
              <a:ext uri="{FF2B5EF4-FFF2-40B4-BE49-F238E27FC236}">
                <a16:creationId xmlns:a16="http://schemas.microsoft.com/office/drawing/2014/main" xmlns="" id="{2FFFDBDD-264B-314C-8248-4B1922A34AAC}"/>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Наличие уголовного дела</a:t>
            </a:r>
          </a:p>
        </p:txBody>
      </p:sp>
      <p:sp>
        <p:nvSpPr>
          <p:cNvPr id="7" name="Иконка  2">
            <a:extLst>
              <a:ext uri="{FF2B5EF4-FFF2-40B4-BE49-F238E27FC236}">
                <a16:creationId xmlns:a16="http://schemas.microsoft.com/office/drawing/2014/main" xmlns="" id="{9C69C811-0F59-DB47-B6D4-9768DE49D22C}"/>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25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765809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920854"/>
            <a:ext cx="10668291" cy="3631763"/>
          </a:xfrm>
          <a:prstGeom prst="rect">
            <a:avLst/>
          </a:prstGeom>
        </p:spPr>
        <p:txBody>
          <a:bodyPr wrap="square">
            <a:spAutoFit/>
          </a:bodyPr>
          <a:lstStyle/>
          <a:p>
            <a:pPr algn="just"/>
            <a:r>
              <a:rPr lang="ru-RU" sz="2600" b="1" dirty="0"/>
              <a:t>Ситуация</a:t>
            </a:r>
            <a:r>
              <a:rPr lang="ru-RU" sz="2600" dirty="0"/>
              <a:t>: Служащий, замещая должность инспектора дорожно-патрульной службы, получил денежные средства и материальную выгоду в виде 7 тонн бурого угля от директора организации за </a:t>
            </a:r>
            <a:r>
              <a:rPr lang="ru-RU" sz="2600" dirty="0" err="1"/>
              <a:t>непривлечение</a:t>
            </a:r>
            <a:r>
              <a:rPr lang="ru-RU" sz="2600" dirty="0"/>
              <a:t> водителей организации к административной ответственности.</a:t>
            </a:r>
          </a:p>
          <a:p>
            <a:pPr algn="just"/>
            <a:r>
              <a:rPr lang="ru-RU" sz="2600" dirty="0"/>
              <a:t>В отношении служащего возбуждено уголовное дело о получении взятки.</a:t>
            </a:r>
          </a:p>
          <a:p>
            <a:pPr algn="just"/>
            <a:r>
              <a:rPr lang="ru-RU" sz="2600" dirty="0"/>
              <a:t>Служащий уволен в связи с утратой доверия.</a:t>
            </a:r>
          </a:p>
          <a:p>
            <a:pPr algn="just"/>
            <a:r>
              <a:rPr lang="ru-RU" sz="2600" b="1" dirty="0"/>
              <a:t>Итог</a:t>
            </a:r>
            <a:r>
              <a:rPr lang="ru-RU" sz="2600" dirty="0"/>
              <a:t>:</a:t>
            </a:r>
            <a:r>
              <a:rPr lang="ru-RU" sz="2600" b="1" dirty="0"/>
              <a:t> </a:t>
            </a:r>
            <a:r>
              <a:rPr lang="ru-RU" sz="2600" dirty="0"/>
              <a:t>Суд признал увольнение законным.</a:t>
            </a:r>
          </a:p>
          <a:p>
            <a:pPr algn="just"/>
            <a:endParaRPr lang="ru-RU" sz="1600" dirty="0"/>
          </a:p>
          <a:p>
            <a:pPr algn="just"/>
            <a:r>
              <a:rPr lang="ru-RU" sz="1600" dirty="0"/>
              <a:t>Решение </a:t>
            </a:r>
            <a:r>
              <a:rPr lang="ru-RU" sz="1600" dirty="0" err="1"/>
              <a:t>Тисульского</a:t>
            </a:r>
            <a:r>
              <a:rPr lang="ru-RU" sz="1600" dirty="0"/>
              <a:t> районного суда Кемеровской области от 5 июля 2019 г. по делу № 2-117/2019</a:t>
            </a:r>
          </a:p>
          <a:p>
            <a:pPr algn="just"/>
            <a:r>
              <a:rPr lang="ru-RU" sz="1600" dirty="0"/>
              <a:t>Апелляционное определение Кемеровского областного суда от 19 сентября 2019 г. по делу № 33-10168/2019</a:t>
            </a:r>
          </a:p>
        </p:txBody>
      </p:sp>
      <p:sp>
        <p:nvSpPr>
          <p:cNvPr id="6" name="Заголовок 1">
            <a:extLst>
              <a:ext uri="{FF2B5EF4-FFF2-40B4-BE49-F238E27FC236}">
                <a16:creationId xmlns:a16="http://schemas.microsoft.com/office/drawing/2014/main" xmlns="" id="{1814940C-665E-7C44-83DA-A454B98106D8}"/>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Наличие уголовного дела</a:t>
            </a:r>
          </a:p>
        </p:txBody>
      </p:sp>
      <p:sp>
        <p:nvSpPr>
          <p:cNvPr id="7" name="Иконка  2">
            <a:extLst>
              <a:ext uri="{FF2B5EF4-FFF2-40B4-BE49-F238E27FC236}">
                <a16:creationId xmlns:a16="http://schemas.microsoft.com/office/drawing/2014/main" xmlns="" id="{E66EA4E7-F6F8-1740-B6A1-E8C1679F83CE}"/>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25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752999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9389" y="2658903"/>
            <a:ext cx="11353423" cy="972877"/>
          </a:xfrm>
        </p:spPr>
        <p:txBody>
          <a:bodyPr>
            <a:noAutofit/>
          </a:bodyPr>
          <a:lstStyle/>
          <a:p>
            <a:pPr marL="0" indent="0" algn="ctr">
              <a:buNone/>
            </a:pPr>
            <a:r>
              <a:rPr lang="ru-RU" b="1" dirty="0"/>
              <a:t>Применение взысканий к работникам, замещающим должности не включенные в перечень, установленный ст. 10 273-ФЗ</a:t>
            </a:r>
          </a:p>
          <a:p>
            <a:pPr algn="just"/>
            <a:endParaRPr lang="ru-RU" b="1" dirty="0"/>
          </a:p>
          <a:p>
            <a:pPr algn="just"/>
            <a:endParaRPr lang="ru-RU" b="1" dirty="0"/>
          </a:p>
          <a:p>
            <a:pPr algn="just"/>
            <a:endParaRPr lang="ru-RU" b="1" dirty="0"/>
          </a:p>
        </p:txBody>
      </p:sp>
    </p:spTree>
    <p:extLst>
      <p:ext uri="{BB962C8B-B14F-4D97-AF65-F5344CB8AC3E}">
        <p14:creationId xmlns:p14="http://schemas.microsoft.com/office/powerpoint/2010/main" val="12140745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588910"/>
            <a:ext cx="9689883" cy="3416320"/>
          </a:xfrm>
          <a:prstGeom prst="rect">
            <a:avLst/>
          </a:prstGeom>
        </p:spPr>
        <p:txBody>
          <a:bodyPr wrap="square">
            <a:spAutoFit/>
          </a:bodyPr>
          <a:lstStyle/>
          <a:p>
            <a:pPr algn="just"/>
            <a:r>
              <a:rPr lang="ru-RU" sz="2400" b="1" dirty="0"/>
              <a:t>Ситуация</a:t>
            </a:r>
            <a:r>
              <a:rPr lang="ru-RU" sz="2400" dirty="0"/>
              <a:t>: Работник занимал должность мастера леса государственного областного казенного учреждения - участкового лесничества, одновременно работая в организации, являвшейся арендатором лесных участков в </a:t>
            </a:r>
            <a:r>
              <a:rPr lang="ru-RU" sz="2400" dirty="0" err="1"/>
              <a:t>Спасско-Полистском</a:t>
            </a:r>
            <a:r>
              <a:rPr lang="ru-RU" sz="2400" dirty="0"/>
              <a:t> лесничестве. </a:t>
            </a:r>
          </a:p>
          <a:p>
            <a:pPr algn="just"/>
            <a:r>
              <a:rPr lang="ru-RU" sz="2400" dirty="0"/>
              <a:t>Работник уволен в связи с утратой доверия за непринятие мер по предотвращению (урегулированию) конфликта интересов.</a:t>
            </a:r>
          </a:p>
          <a:p>
            <a:pPr algn="just"/>
            <a:r>
              <a:rPr lang="ru-RU" sz="2400" b="1" dirty="0"/>
              <a:t>Итог</a:t>
            </a:r>
            <a:r>
              <a:rPr lang="ru-RU" sz="2400" dirty="0"/>
              <a:t>:</a:t>
            </a:r>
            <a:r>
              <a:rPr lang="ru-RU" sz="2400" b="1" dirty="0"/>
              <a:t> </a:t>
            </a:r>
            <a:r>
              <a:rPr lang="ru-RU" sz="2400" dirty="0"/>
              <a:t>Суд признал увольнение законным.</a:t>
            </a:r>
          </a:p>
          <a:p>
            <a:pPr algn="just"/>
            <a:endParaRPr lang="ru-RU" sz="1600" dirty="0"/>
          </a:p>
          <a:p>
            <a:pPr algn="just"/>
            <a:r>
              <a:rPr lang="ru-RU" sz="1600" dirty="0"/>
              <a:t>Решение </a:t>
            </a:r>
            <a:r>
              <a:rPr lang="ru-RU" sz="1600" dirty="0" err="1"/>
              <a:t>Чудовского</a:t>
            </a:r>
            <a:r>
              <a:rPr lang="ru-RU" sz="1600" dirty="0"/>
              <a:t> районного суда Новгородской области от 14 июня 2019 г. по делу № 2-289/2019</a:t>
            </a:r>
          </a:p>
          <a:p>
            <a:pPr algn="just"/>
            <a:r>
              <a:rPr lang="ru-RU" sz="1600" dirty="0"/>
              <a:t>Апелляционное определение Новгородского областного суда от 18 сентября 2019 г. по делу № 33-2375/2019</a:t>
            </a:r>
          </a:p>
        </p:txBody>
      </p:sp>
      <p:sp>
        <p:nvSpPr>
          <p:cNvPr id="6" name="Заголовок 1">
            <a:extLst>
              <a:ext uri="{FF2B5EF4-FFF2-40B4-BE49-F238E27FC236}">
                <a16:creationId xmlns:a16="http://schemas.microsoft.com/office/drawing/2014/main" xmlns="" id="{5B3BC6C1-73F8-5E4A-BBB0-11FADE215B95}"/>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Применение взыскания к лицам не из перечня</a:t>
            </a:r>
          </a:p>
        </p:txBody>
      </p:sp>
      <p:sp>
        <p:nvSpPr>
          <p:cNvPr id="7" name="Иконка  2">
            <a:extLst>
              <a:ext uri="{FF2B5EF4-FFF2-40B4-BE49-F238E27FC236}">
                <a16:creationId xmlns:a16="http://schemas.microsoft.com/office/drawing/2014/main" xmlns="" id="{E2AFA3B8-D2A6-A14F-88CC-8A12B1353842}"/>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8861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435608"/>
            <a:ext cx="9488715" cy="4524315"/>
          </a:xfrm>
          <a:prstGeom prst="rect">
            <a:avLst/>
          </a:prstGeom>
        </p:spPr>
        <p:txBody>
          <a:bodyPr wrap="square">
            <a:spAutoFit/>
          </a:bodyPr>
          <a:lstStyle/>
          <a:p>
            <a:pPr algn="just"/>
            <a:r>
              <a:rPr lang="ru-RU" b="1" dirty="0"/>
              <a:t>Ситуация</a:t>
            </a:r>
            <a:r>
              <a:rPr lang="ru-RU" dirty="0"/>
              <a:t>: Работник занимал должность специалиста отдела экспертизы архитектурно-строительных и технических решений МОГАУ. В его должностные обязанности входило обеспечение проведения в установленном порядке проверки проектной документации на объекты капитального строительства, отдельных этапов строительства, реконструкции и капитального ремонта объектов капитального строительства. </a:t>
            </a:r>
          </a:p>
          <a:p>
            <a:pPr algn="just"/>
            <a:r>
              <a:rPr lang="ru-RU" dirty="0"/>
              <a:t>На проверку работнику поступила сметная документация, по которой он заявил самоотвод, так как принимал участие в ее разработке, тогда как работнику запрещено заниматься предпринимательской деятельностью и иными видами деятельности, связанной с занимаемой должностью, использовать служебную информацию работодателя и его материальную базу без разрешения директора. </a:t>
            </a:r>
          </a:p>
          <a:p>
            <a:pPr algn="just"/>
            <a:r>
              <a:rPr lang="ru-RU" dirty="0"/>
              <a:t>Отказался предоставлять документальное подтверждение своего участия в разработке сметной документации заявителя и декларацию конфликта интересов.</a:t>
            </a:r>
          </a:p>
          <a:p>
            <a:pPr algn="just"/>
            <a:r>
              <a:rPr lang="ru-RU" dirty="0"/>
              <a:t>К служащему применено дисциплинарное взыскание в виде выговора.</a:t>
            </a:r>
          </a:p>
          <a:p>
            <a:pPr algn="just"/>
            <a:r>
              <a:rPr lang="ru-RU" b="1" dirty="0"/>
              <a:t>Итог</a:t>
            </a:r>
            <a:r>
              <a:rPr lang="ru-RU" dirty="0"/>
              <a:t>:</a:t>
            </a:r>
            <a:r>
              <a:rPr lang="ru-RU" b="1" dirty="0"/>
              <a:t> </a:t>
            </a:r>
            <a:r>
              <a:rPr lang="ru-RU" dirty="0"/>
              <a:t>Суд признал применение взыскания законным.</a:t>
            </a:r>
          </a:p>
          <a:p>
            <a:pPr algn="just"/>
            <a:endParaRPr lang="ru-RU" sz="1200" dirty="0"/>
          </a:p>
          <a:p>
            <a:pPr algn="just"/>
            <a:r>
              <a:rPr lang="ru-RU" sz="1200" dirty="0"/>
              <a:t>Решение Магаданского городского суда от 21 января 2019 г. по делу № 2-23/2019</a:t>
            </a:r>
          </a:p>
          <a:p>
            <a:pPr algn="just"/>
            <a:r>
              <a:rPr lang="ru-RU" sz="1200" dirty="0"/>
              <a:t>Апелляционное определение Магаданского областного суда от 2 апреля 2019 г. по делу № 33-241/2019</a:t>
            </a:r>
          </a:p>
        </p:txBody>
      </p:sp>
      <p:sp>
        <p:nvSpPr>
          <p:cNvPr id="6" name="Заголовок 1">
            <a:extLst>
              <a:ext uri="{FF2B5EF4-FFF2-40B4-BE49-F238E27FC236}">
                <a16:creationId xmlns:a16="http://schemas.microsoft.com/office/drawing/2014/main" xmlns="" id="{65FFA1E8-C2E8-D54E-8C85-F757E26D4E95}"/>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Применение взыскания к лицам не из перечня</a:t>
            </a:r>
          </a:p>
        </p:txBody>
      </p:sp>
      <p:sp>
        <p:nvSpPr>
          <p:cNvPr id="7" name="Иконка  2">
            <a:extLst>
              <a:ext uri="{FF2B5EF4-FFF2-40B4-BE49-F238E27FC236}">
                <a16:creationId xmlns:a16="http://schemas.microsoft.com/office/drawing/2014/main" xmlns="" id="{E977C51E-77F4-C640-BC64-1B664AAAB68B}"/>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379777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435608"/>
            <a:ext cx="9141243" cy="4739759"/>
          </a:xfrm>
          <a:prstGeom prst="rect">
            <a:avLst/>
          </a:prstGeom>
        </p:spPr>
        <p:txBody>
          <a:bodyPr wrap="square">
            <a:spAutoFit/>
          </a:bodyPr>
          <a:lstStyle/>
          <a:p>
            <a:pPr algn="just"/>
            <a:r>
              <a:rPr lang="ru-RU" sz="2000" b="1" dirty="0"/>
              <a:t>Ситуация</a:t>
            </a:r>
            <a:r>
              <a:rPr lang="ru-RU" sz="2000" dirty="0"/>
              <a:t>: Работник занимал должность строителя кораблей в АО "179 судоремонтный завод". При вакантной должности начальника производственно-строительного отдела работник напрямую подчинялся своему отцу. </a:t>
            </a:r>
          </a:p>
          <a:p>
            <a:pPr algn="just"/>
            <a:r>
              <a:rPr lang="ru-RU" sz="2000" dirty="0"/>
              <a:t>Протоколом заседания комиссии по соблюдению норм корпоративной этики и урегулированию конфликта интересов было рекомендовано перевести работника на другую вакантную должность. </a:t>
            </a:r>
          </a:p>
          <a:p>
            <a:pPr algn="just"/>
            <a:r>
              <a:rPr lang="ru-RU" sz="2000" dirty="0"/>
              <a:t>Работник написал заявление об увольнении, указав, что просит уволить его в связи с создавшейся ситуацией (конфликт интересов).</a:t>
            </a:r>
          </a:p>
          <a:p>
            <a:pPr algn="just"/>
            <a:r>
              <a:rPr lang="ru-RU" sz="2000" dirty="0"/>
              <a:t>Считает указанное увольнение незаконным, поскольку заявление об увольнении было написано им недобровольно и под влиянием заблуждения, так как в случае продолжения истцом трудовой деятельности в связи с выявленным конфликтом интересов могли уволить его отца.</a:t>
            </a:r>
          </a:p>
          <a:p>
            <a:pPr algn="just"/>
            <a:r>
              <a:rPr lang="ru-RU" sz="2000" b="1" dirty="0"/>
              <a:t>Итог</a:t>
            </a:r>
            <a:r>
              <a:rPr lang="ru-RU" sz="2000" dirty="0"/>
              <a:t>: Суд признал увольнение законным.</a:t>
            </a:r>
          </a:p>
          <a:p>
            <a:pPr algn="just"/>
            <a:endParaRPr lang="ru-RU" sz="1400" dirty="0"/>
          </a:p>
          <a:p>
            <a:pPr algn="just"/>
            <a:r>
              <a:rPr lang="ru-RU" sz="1400" dirty="0"/>
              <a:t>Решение Краснофлотского районного суда г. Хабаровска от 4 февраля 2019 г. по делу № 2-139/2019</a:t>
            </a:r>
          </a:p>
          <a:p>
            <a:pPr algn="just"/>
            <a:r>
              <a:rPr lang="ru-RU" sz="1400" dirty="0"/>
              <a:t>Апелляционное определение Хабаровского краевого суда от 13 мая 2019 г. по делу № 33-2950/2019</a:t>
            </a:r>
          </a:p>
        </p:txBody>
      </p:sp>
      <p:sp>
        <p:nvSpPr>
          <p:cNvPr id="6" name="Заголовок 1">
            <a:extLst>
              <a:ext uri="{FF2B5EF4-FFF2-40B4-BE49-F238E27FC236}">
                <a16:creationId xmlns:a16="http://schemas.microsoft.com/office/drawing/2014/main" xmlns="" id="{6E73550B-4A93-3F42-8620-FF76909D6CA4}"/>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Применение взыскания к лицам не из перечня</a:t>
            </a:r>
          </a:p>
        </p:txBody>
      </p:sp>
      <p:sp>
        <p:nvSpPr>
          <p:cNvPr id="7" name="Иконка  2">
            <a:extLst>
              <a:ext uri="{FF2B5EF4-FFF2-40B4-BE49-F238E27FC236}">
                <a16:creationId xmlns:a16="http://schemas.microsoft.com/office/drawing/2014/main" xmlns="" id="{41E00A1E-6687-824B-BDBD-313D012A8E0B}"/>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571596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435608"/>
            <a:ext cx="10019067" cy="4647426"/>
          </a:xfrm>
          <a:prstGeom prst="rect">
            <a:avLst/>
          </a:prstGeom>
        </p:spPr>
        <p:txBody>
          <a:bodyPr wrap="square">
            <a:spAutoFit/>
          </a:bodyPr>
          <a:lstStyle/>
          <a:p>
            <a:pPr algn="just"/>
            <a:r>
              <a:rPr lang="ru-RU" sz="2400" b="1" dirty="0"/>
              <a:t>Ситуация</a:t>
            </a:r>
            <a:r>
              <a:rPr lang="ru-RU" sz="2400" dirty="0"/>
              <a:t>:  Работница, занимая должность в ГБУ Республики Крым «Многофункциональный центр предоставления государственных и муниципальных услуг», приняла документы на регистрацию прав собственности на имущество без присутствия второй стороны сделки и без соответствующих доверенностей от своего знакомого.</a:t>
            </a:r>
          </a:p>
          <a:p>
            <a:pPr algn="just"/>
            <a:r>
              <a:rPr lang="ru-RU" sz="2400" dirty="0"/>
              <a:t>Работница уволена в связи с утратой доверия за непринятие мер по предотвращению (урегулированию) конфликта интересов.</a:t>
            </a:r>
          </a:p>
          <a:p>
            <a:pPr algn="just"/>
            <a:r>
              <a:rPr lang="ru-RU" sz="2400" dirty="0"/>
              <a:t>Просила изменить основание увольнения на увольнение по собственному желанию. </a:t>
            </a:r>
          </a:p>
          <a:p>
            <a:pPr algn="just"/>
            <a:r>
              <a:rPr lang="ru-RU" sz="2400" b="1" dirty="0"/>
              <a:t>Итог</a:t>
            </a:r>
            <a:r>
              <a:rPr lang="ru-RU" sz="2400" dirty="0"/>
              <a:t>: Суд отказал в удовлетворении требований.</a:t>
            </a:r>
          </a:p>
          <a:p>
            <a:pPr algn="just"/>
            <a:endParaRPr lang="ru-RU" sz="2400" b="1" dirty="0"/>
          </a:p>
          <a:p>
            <a:pPr algn="just"/>
            <a:r>
              <a:rPr lang="ru-RU" sz="1600" dirty="0"/>
              <a:t>Решение Киевского районного суда г. Симферополя Республики Крым от 8 августа 2019 г. по делу № 2-3605/2019</a:t>
            </a:r>
          </a:p>
          <a:p>
            <a:pPr algn="just"/>
            <a:r>
              <a:rPr lang="ru-RU" sz="1600" dirty="0"/>
              <a:t>Апелляционное определение Верховного суда Республики Крым от 6 ноября 2019 г. по делу № 33-10989/2019</a:t>
            </a:r>
          </a:p>
        </p:txBody>
      </p:sp>
      <p:sp>
        <p:nvSpPr>
          <p:cNvPr id="6" name="Заголовок 1">
            <a:extLst>
              <a:ext uri="{FF2B5EF4-FFF2-40B4-BE49-F238E27FC236}">
                <a16:creationId xmlns:a16="http://schemas.microsoft.com/office/drawing/2014/main" xmlns="" id="{2E522AB6-B931-A748-B6BF-9C641A0AF204}"/>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Применение взыскания к лицам не из перечня</a:t>
            </a:r>
          </a:p>
        </p:txBody>
      </p:sp>
      <p:sp>
        <p:nvSpPr>
          <p:cNvPr id="7" name="Иконка  2">
            <a:extLst>
              <a:ext uri="{FF2B5EF4-FFF2-40B4-BE49-F238E27FC236}">
                <a16:creationId xmlns:a16="http://schemas.microsoft.com/office/drawing/2014/main" xmlns="" id="{93DF3F28-EF2B-1140-9B19-28B63FDC0252}"/>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780649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581944"/>
            <a:ext cx="9872763" cy="4031873"/>
          </a:xfrm>
          <a:prstGeom prst="rect">
            <a:avLst/>
          </a:prstGeom>
        </p:spPr>
        <p:txBody>
          <a:bodyPr wrap="square">
            <a:spAutoFit/>
          </a:bodyPr>
          <a:lstStyle/>
          <a:p>
            <a:pPr algn="just"/>
            <a:r>
              <a:rPr lang="ru-RU" sz="2000" b="1" dirty="0"/>
              <a:t>Ситуация: </a:t>
            </a:r>
            <a:r>
              <a:rPr lang="ru-RU" sz="2000" dirty="0"/>
              <a:t>Работник ранее являлся учредителем и генеральным директором ООО, позднее был назначен на должность директора областного государственного бюджетного профессионального образовательного учреждения - автодорожного колледжа.  В связи с назначением на должность директора учреждения продал долю уставного капитала в ООО своей дочери.</a:t>
            </a:r>
          </a:p>
          <a:p>
            <a:pPr algn="just"/>
            <a:r>
              <a:rPr lang="ru-RU" sz="2000" dirty="0"/>
              <a:t>Между учреждением в лице работника и ООО в лице его дочери были заключены договоры возмездного оказания услуг. Сделки с учредителем не согласованы.</a:t>
            </a:r>
          </a:p>
          <a:p>
            <a:pPr algn="just"/>
            <a:r>
              <a:rPr lang="ru-RU" sz="2000" dirty="0"/>
              <a:t>Работник уволен в связи с утратой доверия за непринятие мер по предотвращению (урегулированию) конфликта интересов.</a:t>
            </a:r>
          </a:p>
          <a:p>
            <a:pPr algn="just"/>
            <a:r>
              <a:rPr lang="ru-RU" sz="2000" b="1" dirty="0"/>
              <a:t>Итог</a:t>
            </a:r>
            <a:r>
              <a:rPr lang="ru-RU" sz="2000" dirty="0"/>
              <a:t>: Суд признал увольнение законным.</a:t>
            </a:r>
          </a:p>
          <a:p>
            <a:pPr algn="just"/>
            <a:endParaRPr lang="ru-RU" sz="1400" dirty="0"/>
          </a:p>
          <a:p>
            <a:pPr algn="just"/>
            <a:r>
              <a:rPr lang="ru-RU" sz="1400" dirty="0"/>
              <a:t>Решение Ленинского районного суда г. Костромы от 13 августа 2019 г. по делу № 2-1644/2019</a:t>
            </a:r>
          </a:p>
          <a:p>
            <a:pPr algn="just"/>
            <a:r>
              <a:rPr lang="ru-RU" sz="1400" dirty="0"/>
              <a:t>Апелляционное определение Костромского областного суда от 20 ноября 2019 г. по делу № 33-2208/2019</a:t>
            </a:r>
          </a:p>
          <a:p>
            <a:pPr algn="just"/>
            <a:r>
              <a:rPr lang="ru-RU" sz="1400" dirty="0"/>
              <a:t>Решение Второго кассационного суда общей юрисдикции от 9 июня 2020 г. по делу № 8Г-6188/2020 [88-6959/2020]</a:t>
            </a:r>
          </a:p>
        </p:txBody>
      </p:sp>
      <p:sp>
        <p:nvSpPr>
          <p:cNvPr id="6" name="Заголовок 1">
            <a:extLst>
              <a:ext uri="{FF2B5EF4-FFF2-40B4-BE49-F238E27FC236}">
                <a16:creationId xmlns:a16="http://schemas.microsoft.com/office/drawing/2014/main" xmlns="" id="{3AF4E59E-EC22-CA45-954C-D03E49C017AC}"/>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Применение взыскания к лицам не из перечня</a:t>
            </a:r>
          </a:p>
        </p:txBody>
      </p:sp>
      <p:sp>
        <p:nvSpPr>
          <p:cNvPr id="7" name="Иконка  2">
            <a:extLst>
              <a:ext uri="{FF2B5EF4-FFF2-40B4-BE49-F238E27FC236}">
                <a16:creationId xmlns:a16="http://schemas.microsoft.com/office/drawing/2014/main" xmlns="" id="{145CF6F7-55CB-D949-9D39-428D61AADFCE}"/>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48453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90688"/>
            <a:ext cx="10820400" cy="4679631"/>
          </a:xfrm>
        </p:spPr>
        <p:txBody>
          <a:bodyPr>
            <a:normAutofit fontScale="92500" lnSpcReduction="20000"/>
          </a:bodyPr>
          <a:lstStyle/>
          <a:p>
            <a:pPr marL="0" indent="0">
              <a:buNone/>
            </a:pPr>
            <a:r>
              <a:rPr lang="ru-RU" b="1" dirty="0"/>
              <a:t>Ситуация</a:t>
            </a:r>
          </a:p>
          <a:p>
            <a:pPr marL="0" indent="0" algn="just">
              <a:buNone/>
            </a:pPr>
            <a:r>
              <a:rPr lang="ru-RU" sz="2400" dirty="0"/>
              <a:t>Служащий замещал должность начальника управления муниципальным имуществом администрации муниципального района с 2017 года. Решением совета депутатов муниципального района на должность главы администрации муниципального района в 2019 году был назначен дядя служащего (служащий являлся племянником супруги главы администрации). </a:t>
            </a:r>
          </a:p>
          <a:p>
            <a:pPr marL="0" indent="0" algn="just">
              <a:buNone/>
            </a:pPr>
            <a:r>
              <a:rPr lang="ru-RU" sz="2400" dirty="0"/>
              <a:t>Трудовой договор с работником был прекращен на основании п. 13 ст. 83 ТК РФ (возникновение исключающих возможность исполнения работником обязанностей по трудовому договору ограничений на занятие определенными видами трудовой деятельности)</a:t>
            </a:r>
          </a:p>
          <a:p>
            <a:pPr marL="0" indent="0">
              <a:buNone/>
            </a:pPr>
            <a:r>
              <a:rPr lang="ru-RU" b="1" dirty="0"/>
              <a:t>Итог</a:t>
            </a:r>
          </a:p>
          <a:p>
            <a:pPr marL="0" indent="0">
              <a:buNone/>
            </a:pPr>
            <a:r>
              <a:rPr lang="ru-RU" sz="2600" dirty="0"/>
              <a:t>Суд отказал истцу в восстановлении на работе</a:t>
            </a:r>
          </a:p>
          <a:p>
            <a:pPr marL="0" indent="0">
              <a:buNone/>
            </a:pPr>
            <a:r>
              <a:rPr lang="ru-RU" sz="1500" dirty="0"/>
              <a:t>Решение Ульяновского районного суда Ульяновской области от 9 августа 2019 г. по делу № 2-2301/2019</a:t>
            </a:r>
          </a:p>
          <a:p>
            <a:pPr marL="0" indent="0">
              <a:buNone/>
            </a:pPr>
            <a:r>
              <a:rPr lang="ru-RU" sz="1500" dirty="0"/>
              <a:t>Апелляционное определение Ульяновского областного суда от 26 ноября 2019 г. по делу № 33-4754/2019</a:t>
            </a:r>
          </a:p>
          <a:p>
            <a:pPr marL="0" indent="0">
              <a:buNone/>
            </a:pPr>
            <a:r>
              <a:rPr lang="ru-RU" sz="1500" dirty="0"/>
              <a:t>Определение Шестого кассационного суда общей юрисдикции от 11 июня 2020 г. по делу № 8Г-6762/2020 [88-8229/2020]</a:t>
            </a:r>
          </a:p>
        </p:txBody>
      </p:sp>
      <p:sp>
        <p:nvSpPr>
          <p:cNvPr id="4" name="Заголовок 1">
            <a:extLst>
              <a:ext uri="{FF2B5EF4-FFF2-40B4-BE49-F238E27FC236}">
                <a16:creationId xmlns:a16="http://schemas.microsoft.com/office/drawing/2014/main" xmlns="" id="{669BEEFF-7F75-6D4B-A674-4FAE45A6B11F}"/>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Увольнение по иным основаниям</a:t>
            </a:r>
          </a:p>
        </p:txBody>
      </p:sp>
      <p:sp>
        <p:nvSpPr>
          <p:cNvPr id="6" name="Иконка  2">
            <a:extLst>
              <a:ext uri="{FF2B5EF4-FFF2-40B4-BE49-F238E27FC236}">
                <a16:creationId xmlns:a16="http://schemas.microsoft.com/office/drawing/2014/main" xmlns="" id="{CEB1F36F-C83F-49D1-8057-49D44143042A}"/>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D834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573899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625485"/>
            <a:ext cx="8994939" cy="3739485"/>
          </a:xfrm>
          <a:prstGeom prst="rect">
            <a:avLst/>
          </a:prstGeom>
        </p:spPr>
        <p:txBody>
          <a:bodyPr wrap="square">
            <a:spAutoFit/>
          </a:bodyPr>
          <a:lstStyle/>
          <a:p>
            <a:pPr algn="just">
              <a:spcAft>
                <a:spcPts val="600"/>
              </a:spcAft>
            </a:pPr>
            <a:r>
              <a:rPr lang="ru-RU" sz="2400" b="1" dirty="0"/>
              <a:t>Ситуация</a:t>
            </a:r>
            <a:r>
              <a:rPr lang="ru-RU" sz="2400" dirty="0"/>
              <a:t>:  Работник был назначен на должность директора ГБУ г. Москвы. Его мать работала на должности главного бухгалтера, а впоследствии - заместителя директора по общим вопросам в том же учреждении.</a:t>
            </a:r>
          </a:p>
          <a:p>
            <a:pPr algn="just">
              <a:spcAft>
                <a:spcPts val="600"/>
              </a:spcAft>
            </a:pPr>
            <a:r>
              <a:rPr lang="ru-RU" sz="2400" dirty="0"/>
              <a:t>Работник уволен в связи с утратой доверия за непринятие мер по предотвращению (урегулированию) конфликта интересов.</a:t>
            </a:r>
          </a:p>
          <a:p>
            <a:pPr algn="just">
              <a:spcAft>
                <a:spcPts val="600"/>
              </a:spcAft>
            </a:pPr>
            <a:r>
              <a:rPr lang="ru-RU" sz="2400" b="1" dirty="0"/>
              <a:t>Итог</a:t>
            </a:r>
            <a:r>
              <a:rPr lang="ru-RU" sz="2400" dirty="0"/>
              <a:t>: Суд признал увольнение законным.</a:t>
            </a:r>
            <a:endParaRPr lang="ru-RU" sz="2400" b="1" dirty="0"/>
          </a:p>
          <a:p>
            <a:pPr algn="just">
              <a:spcAft>
                <a:spcPts val="600"/>
              </a:spcAft>
            </a:pPr>
            <a:endParaRPr lang="ru-RU" sz="1600" dirty="0"/>
          </a:p>
          <a:p>
            <a:pPr algn="just">
              <a:spcAft>
                <a:spcPts val="600"/>
              </a:spcAft>
            </a:pPr>
            <a:r>
              <a:rPr lang="ru-RU" sz="1400" b="0" i="0" u="none" strike="noStrike" dirty="0">
                <a:effectLst/>
                <a:latin typeface="Arial Cyr" panose="020B0604020202020204" pitchFamily="34" charset="0"/>
              </a:rPr>
              <a:t>Решение </a:t>
            </a:r>
            <a:r>
              <a:rPr lang="ru-RU" sz="1400" b="0" i="0" u="none" strike="noStrike" dirty="0" err="1">
                <a:effectLst/>
                <a:latin typeface="Arial Cyr" panose="020B0604020202020204" pitchFamily="34" charset="0"/>
              </a:rPr>
              <a:t>Коптевского</a:t>
            </a:r>
            <a:r>
              <a:rPr lang="ru-RU" sz="1400" b="0" i="0" u="none" strike="noStrike" dirty="0">
                <a:effectLst/>
                <a:latin typeface="Arial Cyr" panose="020B0604020202020204" pitchFamily="34" charset="0"/>
              </a:rPr>
              <a:t> районного суда г. Москвы от 22 января 2019 г. по делу № 02-0056/2019</a:t>
            </a:r>
            <a:r>
              <a:rPr lang="ru-RU" sz="1400" dirty="0"/>
              <a:t> </a:t>
            </a:r>
          </a:p>
          <a:p>
            <a:pPr algn="just">
              <a:spcAft>
                <a:spcPts val="600"/>
              </a:spcAft>
            </a:pPr>
            <a:r>
              <a:rPr lang="ru-RU" sz="1400" b="0" i="0" u="none" strike="noStrike" dirty="0">
                <a:effectLst/>
                <a:latin typeface="Arial Cyr" panose="020B0604020202020204" pitchFamily="34" charset="0"/>
              </a:rPr>
              <a:t>Апелляционное определение Московского городского суда от 22 апреля 2019 г. по делу № 33-18901/2019</a:t>
            </a:r>
            <a:r>
              <a:rPr lang="ru-RU" sz="1400" dirty="0"/>
              <a:t> </a:t>
            </a:r>
          </a:p>
        </p:txBody>
      </p:sp>
      <p:sp>
        <p:nvSpPr>
          <p:cNvPr id="6" name="Заголовок 1">
            <a:extLst>
              <a:ext uri="{FF2B5EF4-FFF2-40B4-BE49-F238E27FC236}">
                <a16:creationId xmlns:a16="http://schemas.microsoft.com/office/drawing/2014/main" xmlns="" id="{A24481F9-9013-BF40-8EAA-119FAC192BF2}"/>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Применение взыскания к лицам не из перечня</a:t>
            </a:r>
          </a:p>
        </p:txBody>
      </p:sp>
      <p:sp>
        <p:nvSpPr>
          <p:cNvPr id="7" name="Иконка  2">
            <a:extLst>
              <a:ext uri="{FF2B5EF4-FFF2-40B4-BE49-F238E27FC236}">
                <a16:creationId xmlns:a16="http://schemas.microsoft.com/office/drawing/2014/main" xmlns="" id="{6E6E1217-BD06-5E46-8931-0486FB0A5AD2}"/>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501063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443841"/>
            <a:ext cx="9250971" cy="4431983"/>
          </a:xfrm>
          <a:prstGeom prst="rect">
            <a:avLst/>
          </a:prstGeom>
        </p:spPr>
        <p:txBody>
          <a:bodyPr wrap="square">
            <a:spAutoFit/>
          </a:bodyPr>
          <a:lstStyle/>
          <a:p>
            <a:pPr algn="just"/>
            <a:r>
              <a:rPr lang="ru-RU" sz="2000" b="1" dirty="0"/>
              <a:t>Ситуация</a:t>
            </a:r>
            <a:r>
              <a:rPr lang="ru-RU" sz="2000" dirty="0"/>
              <a:t>: Работница, занимая должность директора муниципального бюджетного образовательного учреждения, приняла на работу своего мужа на должность вахтера. Не уведомила и не получила согласие комиссии по соблюдению и урегулированию конфликта интересов, урегулированию конфликта интересов руководителей муниципальных учреждений, организаций и предприятий муниципального образования.</a:t>
            </a:r>
          </a:p>
          <a:p>
            <a:pPr algn="just"/>
            <a:r>
              <a:rPr lang="ru-RU" sz="2000" dirty="0"/>
              <a:t>Работница привлечена к дисциплинарной ответственности в виде выговора.</a:t>
            </a:r>
          </a:p>
          <a:p>
            <a:pPr algn="just"/>
            <a:r>
              <a:rPr lang="ru-RU" sz="2000" b="1" dirty="0"/>
              <a:t>Итог</a:t>
            </a:r>
            <a:r>
              <a:rPr lang="ru-RU" sz="2000" dirty="0"/>
              <a:t>:</a:t>
            </a:r>
            <a:r>
              <a:rPr lang="ru-RU" sz="2000" b="1" dirty="0"/>
              <a:t> </a:t>
            </a:r>
            <a:r>
              <a:rPr lang="ru-RU" sz="2000" dirty="0"/>
              <a:t>Суд признал привлечение к ответственности незаконным.</a:t>
            </a:r>
          </a:p>
          <a:p>
            <a:pPr algn="just"/>
            <a:r>
              <a:rPr lang="ru-RU" sz="2000" b="1" dirty="0"/>
              <a:t>Причина</a:t>
            </a:r>
            <a:r>
              <a:rPr lang="ru-RU" sz="2000" dirty="0"/>
              <a:t>: Дисциплинарное взыскание не могло быть применено администрацией муниципального образования, так как функции нанимателя в отношении работницы исполняло муниципальное казенное учреждение (МКУ «Управление образования» муниципального образования).</a:t>
            </a:r>
            <a:endParaRPr lang="ru-RU" sz="1400" dirty="0"/>
          </a:p>
          <a:p>
            <a:pPr algn="just"/>
            <a:endParaRPr lang="ru-RU" sz="1400" dirty="0"/>
          </a:p>
          <a:p>
            <a:pPr algn="just"/>
            <a:r>
              <a:rPr lang="ru-RU" sz="1400" dirty="0"/>
              <a:t>Решение </a:t>
            </a:r>
            <a:r>
              <a:rPr lang="ru-RU" sz="1400" dirty="0" err="1"/>
              <a:t>Кобяйского</a:t>
            </a:r>
            <a:r>
              <a:rPr lang="ru-RU" sz="1400" dirty="0"/>
              <a:t> районного суда Республики Саха (Якутия) от 5 апреля 2019 г. по делу № 2-103/2019</a:t>
            </a:r>
          </a:p>
          <a:p>
            <a:pPr algn="just"/>
            <a:r>
              <a:rPr lang="ru-RU" sz="1400" dirty="0"/>
              <a:t>Апелляционное определение Верховного суда Республики Саха (Якутия) от 10 июня 2019 г. по делу № 33-1988/2019</a:t>
            </a:r>
          </a:p>
        </p:txBody>
      </p:sp>
      <p:sp>
        <p:nvSpPr>
          <p:cNvPr id="6" name="Заголовок 1">
            <a:extLst>
              <a:ext uri="{FF2B5EF4-FFF2-40B4-BE49-F238E27FC236}">
                <a16:creationId xmlns:a16="http://schemas.microsoft.com/office/drawing/2014/main" xmlns="" id="{A4E077A3-EEC8-7046-9CBF-70CB131F9F8E}"/>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Применение взыскания к лицам не из перечня</a:t>
            </a:r>
          </a:p>
        </p:txBody>
      </p:sp>
      <p:sp>
        <p:nvSpPr>
          <p:cNvPr id="7" name="Иконка  2">
            <a:extLst>
              <a:ext uri="{FF2B5EF4-FFF2-40B4-BE49-F238E27FC236}">
                <a16:creationId xmlns:a16="http://schemas.microsoft.com/office/drawing/2014/main" xmlns="" id="{92FC090E-70E9-4B45-A2AF-3620B46E6CB2}"/>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733451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308" y="1607198"/>
            <a:ext cx="9324123" cy="4431983"/>
          </a:xfrm>
          <a:prstGeom prst="rect">
            <a:avLst/>
          </a:prstGeom>
        </p:spPr>
        <p:txBody>
          <a:bodyPr wrap="square">
            <a:spAutoFit/>
          </a:bodyPr>
          <a:lstStyle/>
          <a:p>
            <a:pPr algn="just"/>
            <a:r>
              <a:rPr lang="ru-RU" sz="2000" b="1" dirty="0"/>
              <a:t>Ситуация</a:t>
            </a:r>
            <a:r>
              <a:rPr lang="ru-RU" sz="2000" dirty="0"/>
              <a:t>: Работник, занимая должность директора муниципального бюджетного учреждения, принял на работу своего сына и будущую невестку.</a:t>
            </a:r>
          </a:p>
          <a:p>
            <a:pPr algn="just"/>
            <a:r>
              <a:rPr lang="ru-RU" sz="2000" dirty="0"/>
              <a:t>Прокурор обратился с иском об увольнении работника в связи с утратой доверия за непринятие мер по предотвращению (урегулированию) конфликта интересов и включении сведений о нем в реестр лиц, уволенных в связи с утратой доверия.</a:t>
            </a:r>
          </a:p>
          <a:p>
            <a:pPr algn="just"/>
            <a:r>
              <a:rPr lang="ru-RU" sz="2000" b="1" dirty="0"/>
              <a:t>Итог</a:t>
            </a:r>
            <a:r>
              <a:rPr lang="ru-RU" sz="2000" dirty="0"/>
              <a:t>:</a:t>
            </a:r>
            <a:r>
              <a:rPr lang="ru-RU" sz="2000" b="1" dirty="0"/>
              <a:t> </a:t>
            </a:r>
            <a:r>
              <a:rPr lang="ru-RU" sz="2000" dirty="0"/>
              <a:t>Суд отказал в удовлетворении требований прокурора.</a:t>
            </a:r>
          </a:p>
          <a:p>
            <a:pPr algn="just"/>
            <a:r>
              <a:rPr lang="ru-RU" sz="2000" b="1" dirty="0"/>
              <a:t>Причина</a:t>
            </a:r>
            <a:r>
              <a:rPr lang="ru-RU" sz="2000" dirty="0"/>
              <a:t>: 1) Конфликт интересов не установлен – факт работы близких родственников при прямом подчинении в муниципальном бюджетном учреждении таковым не является и лишь характеризует руководителя как допустившего неэтичный поступок</a:t>
            </a:r>
            <a:r>
              <a:rPr lang="en-US" sz="2000" dirty="0"/>
              <a:t>; </a:t>
            </a:r>
            <a:r>
              <a:rPr lang="ru-RU" sz="2000" dirty="0"/>
              <a:t>2) увольнение в связи с утратой доверия допустимо в отношении ограниченного субъектного состава лиц, к которым работник не относится.</a:t>
            </a:r>
          </a:p>
          <a:p>
            <a:pPr algn="just"/>
            <a:endParaRPr lang="ru-RU" sz="1400" dirty="0"/>
          </a:p>
          <a:p>
            <a:pPr algn="just"/>
            <a:r>
              <a:rPr lang="ru-RU" sz="1400" dirty="0"/>
              <a:t>Решение Черняховского городского суда Калининградской области от 9 сентября 2019 г. по делу № 2-714/2019</a:t>
            </a:r>
          </a:p>
          <a:p>
            <a:pPr algn="just"/>
            <a:r>
              <a:rPr lang="ru-RU" sz="1400" dirty="0"/>
              <a:t>Апелляционное определение Калининградского областного суда от 4 декабря 2019 г. по делу № 33-5690/2019</a:t>
            </a:r>
          </a:p>
        </p:txBody>
      </p:sp>
      <p:sp>
        <p:nvSpPr>
          <p:cNvPr id="6" name="Заголовок 1">
            <a:extLst>
              <a:ext uri="{FF2B5EF4-FFF2-40B4-BE49-F238E27FC236}">
                <a16:creationId xmlns:a16="http://schemas.microsoft.com/office/drawing/2014/main" xmlns="" id="{7F764DEF-8EAD-DF49-8E29-B51AC5CE14CD}"/>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Применение взыскания к лицам не из перечня</a:t>
            </a:r>
          </a:p>
        </p:txBody>
      </p:sp>
      <p:sp>
        <p:nvSpPr>
          <p:cNvPr id="7" name="Иконка  2">
            <a:extLst>
              <a:ext uri="{FF2B5EF4-FFF2-40B4-BE49-F238E27FC236}">
                <a16:creationId xmlns:a16="http://schemas.microsoft.com/office/drawing/2014/main" xmlns="" id="{F1D35816-5BC1-A947-99CE-F1672706BAC5}"/>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919698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xmlns="" id="{A4C58774-287C-46A8-90FD-AD353C020083}"/>
              </a:ext>
            </a:extLst>
          </p:cNvPr>
          <p:cNvSpPr>
            <a:spLocks noGrp="1"/>
          </p:cNvSpPr>
          <p:nvPr>
            <p:ph type="sldNum" sz="quarter" idx="12"/>
          </p:nvPr>
        </p:nvSpPr>
        <p:spPr>
          <a:xfrm>
            <a:off x="9031514" y="6162256"/>
            <a:ext cx="2743200" cy="365125"/>
          </a:xfrm>
        </p:spPr>
        <p:txBody>
          <a:bodyPr/>
          <a:lstStyle/>
          <a:p>
            <a:fld id="{C730FDDD-1FE2-4CD5-AF0E-2DD8E2FE182B}" type="slidenum">
              <a:rPr lang="en-US" sz="1400" b="1" smtClean="0">
                <a:solidFill>
                  <a:schemeClr val="tx1"/>
                </a:solidFill>
              </a:rPr>
              <a:t>53</a:t>
            </a:fld>
            <a:endParaRPr lang="en-US" sz="1400" b="1" dirty="0">
              <a:solidFill>
                <a:schemeClr val="tx1"/>
              </a:solidFill>
            </a:endParaRPr>
          </a:p>
        </p:txBody>
      </p:sp>
    </p:spTree>
    <p:extLst>
      <p:ext uri="{BB962C8B-B14F-4D97-AF65-F5344CB8AC3E}">
        <p14:creationId xmlns:p14="http://schemas.microsoft.com/office/powerpoint/2010/main" val="2032888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5481" y="1100142"/>
            <a:ext cx="7348787" cy="5247563"/>
          </a:xfrm>
        </p:spPr>
        <p:txBody>
          <a:bodyPr>
            <a:noAutofit/>
          </a:bodyPr>
          <a:lstStyle/>
          <a:p>
            <a:pPr algn="just"/>
            <a:r>
              <a:rPr lang="ru-RU" sz="2400" dirty="0"/>
              <a:t>Обычно (</a:t>
            </a:r>
            <a:r>
              <a:rPr lang="en-US" sz="2400" dirty="0"/>
              <a:t>~</a:t>
            </a:r>
            <a:r>
              <a:rPr lang="ru-RU" sz="2400" dirty="0"/>
              <a:t>80%) итоговое решение – не в пользу служащего (работника).</a:t>
            </a:r>
          </a:p>
          <a:p>
            <a:pPr algn="just"/>
            <a:r>
              <a:rPr lang="ru-RU" sz="2400" dirty="0"/>
              <a:t>Причинами отмены взысканий являются как содержательные аспекты дела, так и процедурные нарушения.</a:t>
            </a:r>
            <a:endParaRPr lang="en-US" sz="2400" dirty="0"/>
          </a:p>
          <a:p>
            <a:pPr algn="just"/>
            <a:r>
              <a:rPr lang="ru-RU" sz="2400" dirty="0"/>
              <a:t>Часть исков (</a:t>
            </a:r>
            <a:r>
              <a:rPr lang="en-US" sz="2400" dirty="0"/>
              <a:t>~10</a:t>
            </a:r>
            <a:r>
              <a:rPr lang="ru-RU" sz="2400" dirty="0"/>
              <a:t>%) – это иски, заявленные органами прокуратуры.</a:t>
            </a:r>
          </a:p>
          <a:p>
            <a:pPr algn="just"/>
            <a:r>
              <a:rPr lang="ru-RU" sz="2400" dirty="0"/>
              <a:t>Обычно прокурор требует применения меры ответственности, соразмерной совершенному правонарушению (увольнение в связи с утратой доверия), или изменения формулировки основания увольнения на увольнение в связи с утратой доверия.</a:t>
            </a:r>
          </a:p>
          <a:p>
            <a:pPr algn="just"/>
            <a:endParaRPr lang="ru-RU" sz="2400" dirty="0"/>
          </a:p>
          <a:p>
            <a:pPr algn="just"/>
            <a:endParaRPr lang="ru-RU" sz="2400" dirty="0"/>
          </a:p>
          <a:p>
            <a:pPr algn="just"/>
            <a:endParaRPr lang="ru-RU" sz="2400" dirty="0"/>
          </a:p>
        </p:txBody>
      </p:sp>
      <p:pic>
        <p:nvPicPr>
          <p:cNvPr id="4" name="Рисунок 3" descr="Изображение выглядит как здание, висит, мужчина, подключен&#10;&#10;Автоматически созданное описание">
            <a:extLst>
              <a:ext uri="{FF2B5EF4-FFF2-40B4-BE49-F238E27FC236}">
                <a16:creationId xmlns:a16="http://schemas.microsoft.com/office/drawing/2014/main" xmlns="" id="{AD5EB555-4602-4C0A-9917-BAA04F343869}"/>
              </a:ext>
            </a:extLst>
          </p:cNvPr>
          <p:cNvPicPr>
            <a:picLocks noChangeAspect="1"/>
          </p:cNvPicPr>
          <p:nvPr/>
        </p:nvPicPr>
        <p:blipFill rotWithShape="1">
          <a:blip r:embed="rId2"/>
          <a:srcRect l="31778" r="1556"/>
          <a:stretch/>
        </p:blipFill>
        <p:spPr>
          <a:xfrm>
            <a:off x="7924800" y="0"/>
            <a:ext cx="6858000" cy="6858000"/>
          </a:xfrm>
          <a:prstGeom prst="ellipse">
            <a:avLst/>
          </a:prstGeom>
        </p:spPr>
      </p:pic>
    </p:spTree>
    <p:extLst>
      <p:ext uri="{BB962C8B-B14F-4D97-AF65-F5344CB8AC3E}">
        <p14:creationId xmlns:p14="http://schemas.microsoft.com/office/powerpoint/2010/main" val="195690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9389" y="2658903"/>
            <a:ext cx="11353423" cy="972877"/>
          </a:xfrm>
        </p:spPr>
        <p:txBody>
          <a:bodyPr>
            <a:noAutofit/>
          </a:bodyPr>
          <a:lstStyle/>
          <a:p>
            <a:pPr marL="0" indent="0" algn="ctr">
              <a:buNone/>
            </a:pPr>
            <a:r>
              <a:rPr lang="ru-RU" b="1" dirty="0"/>
              <a:t>Родственные отношения</a:t>
            </a:r>
          </a:p>
          <a:p>
            <a:pPr algn="just"/>
            <a:endParaRPr lang="ru-RU" b="1" dirty="0"/>
          </a:p>
          <a:p>
            <a:pPr algn="just"/>
            <a:endParaRPr lang="ru-RU" b="1" dirty="0"/>
          </a:p>
          <a:p>
            <a:pPr algn="just"/>
            <a:endParaRPr lang="ru-RU" b="1" dirty="0"/>
          </a:p>
        </p:txBody>
      </p:sp>
    </p:spTree>
    <p:extLst>
      <p:ext uri="{BB962C8B-B14F-4D97-AF65-F5344CB8AC3E}">
        <p14:creationId xmlns:p14="http://schemas.microsoft.com/office/powerpoint/2010/main" val="1138789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48722" y="1572051"/>
            <a:ext cx="10494556" cy="3954929"/>
          </a:xfrm>
          <a:prstGeom prst="rect">
            <a:avLst/>
          </a:prstGeom>
        </p:spPr>
        <p:txBody>
          <a:bodyPr wrap="square">
            <a:spAutoFit/>
          </a:bodyPr>
          <a:lstStyle/>
          <a:p>
            <a:pPr algn="just">
              <a:spcAft>
                <a:spcPts val="600"/>
              </a:spcAft>
            </a:pPr>
            <a:r>
              <a:rPr lang="ru-RU" sz="2400" b="1" dirty="0"/>
              <a:t>Ситуация</a:t>
            </a:r>
            <a:r>
              <a:rPr lang="ru-RU" sz="2400" dirty="0"/>
              <a:t>: </a:t>
            </a:r>
            <a:r>
              <a:rPr lang="ru-RU" sz="2000" b="0" i="0" u="none" strike="noStrike" dirty="0">
                <a:effectLst/>
                <a:latin typeface="Arial Cyr" panose="020B0604020202020204" pitchFamily="34" charset="0"/>
              </a:rPr>
              <a:t>М. занимал должность руководителя краевого ГБУ «Природный парк». Осуществил прием на работу своей супруги. </a:t>
            </a:r>
          </a:p>
          <a:p>
            <a:pPr algn="just">
              <a:spcAft>
                <a:spcPts val="600"/>
              </a:spcAft>
            </a:pPr>
            <a:r>
              <a:rPr lang="ru-RU" sz="2000" b="0" i="0" u="none" strike="noStrike" dirty="0">
                <a:effectLst/>
                <a:latin typeface="Arial Cyr" panose="020B0604020202020204" pitchFamily="34" charset="0"/>
              </a:rPr>
              <a:t>Супруга была единственным инспектором учреждения, осуществляющим деятельность дистанционно. Ей была выплачена материальная помощь, при этом к заявлению документы, подтверждающие тяжелое материальное положение, приложены не были. Управленческими решениями создавались условия для получения организациями, связанными с супругой, выгод (преимуществ). </a:t>
            </a:r>
          </a:p>
          <a:p>
            <a:pPr algn="just">
              <a:spcAft>
                <a:spcPts val="600"/>
              </a:spcAft>
            </a:pPr>
            <a:r>
              <a:rPr lang="ru-RU" sz="2000" b="0" i="0" u="none" strike="noStrike" dirty="0">
                <a:effectLst/>
                <a:latin typeface="Arial Cyr" panose="020B0604020202020204" pitchFamily="34" charset="0"/>
              </a:rPr>
              <a:t>М. подал заявление об увольнении по собственному желанию, но был уволен в связи с утратой доверия.</a:t>
            </a:r>
            <a:r>
              <a:rPr lang="ru-RU" sz="2000" dirty="0"/>
              <a:t> </a:t>
            </a:r>
          </a:p>
          <a:p>
            <a:pPr algn="just"/>
            <a:r>
              <a:rPr lang="ru-RU" sz="2400" b="1" dirty="0"/>
              <a:t>Итог</a:t>
            </a:r>
            <a:r>
              <a:rPr lang="ru-RU" sz="2400" dirty="0"/>
              <a:t>:</a:t>
            </a:r>
            <a:r>
              <a:rPr lang="ru-RU" sz="2400" b="1" dirty="0"/>
              <a:t> </a:t>
            </a:r>
            <a:r>
              <a:rPr lang="ru-RU" sz="2400" dirty="0"/>
              <a:t>Суд признал увольнение законным.</a:t>
            </a:r>
          </a:p>
          <a:p>
            <a:pPr algn="just"/>
            <a:endParaRPr lang="ru-RU" sz="1400" dirty="0"/>
          </a:p>
          <a:p>
            <a:pPr algn="just"/>
            <a:r>
              <a:rPr lang="ru-RU" sz="1400" dirty="0"/>
              <a:t>Решение Петропавловск-Камчатского городского суда Камчатского края от 10 марта 2020 г. по делу № 2-1133/2020</a:t>
            </a:r>
          </a:p>
        </p:txBody>
      </p:sp>
      <p:sp>
        <p:nvSpPr>
          <p:cNvPr id="6" name="Заголовок 1">
            <a:extLst>
              <a:ext uri="{FF2B5EF4-FFF2-40B4-BE49-F238E27FC236}">
                <a16:creationId xmlns:a16="http://schemas.microsoft.com/office/drawing/2014/main" xmlns="" id="{F473FBD2-73ED-A44E-AA56-B66045456BFC}"/>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прием на работу и подчиненность</a:t>
            </a:r>
          </a:p>
        </p:txBody>
      </p:sp>
      <p:sp>
        <p:nvSpPr>
          <p:cNvPr id="7" name="Иконка  2">
            <a:extLst>
              <a:ext uri="{FF2B5EF4-FFF2-40B4-BE49-F238E27FC236}">
                <a16:creationId xmlns:a16="http://schemas.microsoft.com/office/drawing/2014/main" xmlns="" id="{2F77D893-A92E-CC48-977D-1CF93341188E}"/>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986840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48722" y="1572051"/>
            <a:ext cx="10494556" cy="5001369"/>
          </a:xfrm>
          <a:prstGeom prst="rect">
            <a:avLst/>
          </a:prstGeom>
        </p:spPr>
        <p:txBody>
          <a:bodyPr wrap="square">
            <a:spAutoFit/>
          </a:bodyPr>
          <a:lstStyle/>
          <a:p>
            <a:pPr algn="just">
              <a:spcAft>
                <a:spcPts val="600"/>
              </a:spcAft>
            </a:pPr>
            <a:r>
              <a:rPr lang="ru-RU" sz="2400" b="1" dirty="0"/>
              <a:t>Ситуация</a:t>
            </a:r>
            <a:r>
              <a:rPr lang="ru-RU" sz="2400" dirty="0"/>
              <a:t>: </a:t>
            </a:r>
            <a:r>
              <a:rPr lang="ru-RU" sz="1800" b="0" i="0" u="none" strike="noStrike" dirty="0">
                <a:effectLst/>
                <a:latin typeface="Arial Cyr" panose="020B0604020202020204" pitchFamily="34" charset="0"/>
              </a:rPr>
              <a:t>С. работала директором МБОУ «Центр образования». Постановлением администрации города был утвержден порядок сообщения руководителем муниципального учреждения о возникновении личной заинтересованности. С. уведомила главу города о том, что ее муж работает в МБОУ «Центр образования» по совместительству рабочим по обслуживанию зданий. </a:t>
            </a:r>
          </a:p>
          <a:p>
            <a:pPr algn="just">
              <a:spcAft>
                <a:spcPts val="600"/>
              </a:spcAft>
            </a:pPr>
            <a:r>
              <a:rPr lang="ru-RU" sz="1800" b="0" i="0" u="none" strike="noStrike" dirty="0">
                <a:effectLst/>
                <a:latin typeface="Arial Cyr" panose="020B0604020202020204" pitchFamily="34" charset="0"/>
              </a:rPr>
              <a:t>23 марта по результатам рассмотрения уведомления должностными лицами администрации города было подготовлено мотивированное заключение, в котором сделан вывод о несоблюдении С. требований об урегулировании конфликта интересов и даны рекомендации о внесении в трудовой договор мужа С. в части делегирования заместителю директора по АХО полномочий по решению кадровых вопросов и исключению участия С. в принятии решений по вопросам распределения стимулирующих выплат в отношении её супруга. </a:t>
            </a:r>
          </a:p>
          <a:p>
            <a:pPr algn="just">
              <a:spcAft>
                <a:spcPts val="600"/>
              </a:spcAft>
            </a:pPr>
            <a:r>
              <a:rPr lang="ru-RU" sz="1800" b="0" i="0" u="none" strike="noStrike" dirty="0">
                <a:effectLst/>
                <a:latin typeface="Arial Cyr" panose="020B0604020202020204" pitchFamily="34" charset="0"/>
              </a:rPr>
              <a:t>22 апреля 2020 г. глава города принял решение об увольнении С.</a:t>
            </a:r>
            <a:r>
              <a:rPr lang="ru-RU" sz="2000" dirty="0"/>
              <a:t> с утратой доверия</a:t>
            </a:r>
          </a:p>
          <a:p>
            <a:pPr algn="just"/>
            <a:r>
              <a:rPr lang="ru-RU" sz="2400" b="1" dirty="0"/>
              <a:t>Итог</a:t>
            </a:r>
            <a:r>
              <a:rPr lang="ru-RU" sz="2400" dirty="0"/>
              <a:t>:</a:t>
            </a:r>
            <a:r>
              <a:rPr lang="ru-RU" sz="2400" b="1" dirty="0"/>
              <a:t> </a:t>
            </a:r>
            <a:r>
              <a:rPr lang="ru-RU" sz="2400" dirty="0"/>
              <a:t>Суд признал увольнение незаконным по процедурным основаниям.</a:t>
            </a:r>
          </a:p>
          <a:p>
            <a:pPr algn="just"/>
            <a:endParaRPr lang="ru-RU" sz="1400" dirty="0"/>
          </a:p>
          <a:p>
            <a:pPr algn="just"/>
            <a:r>
              <a:rPr lang="ru-RU" sz="1400" b="0" i="0" u="none" strike="noStrike" dirty="0">
                <a:effectLst/>
                <a:latin typeface="Arial Cyr" panose="020B0604020202020204" pitchFamily="34" charset="0"/>
              </a:rPr>
              <a:t>Решение Ленинского районного суда г. Владивостока от 12 октября 2020 г. по делу № 2-2965/2020</a:t>
            </a:r>
          </a:p>
          <a:p>
            <a:pPr algn="just"/>
            <a:r>
              <a:rPr lang="ru-RU" sz="1400" b="0" i="0" u="none" strike="noStrike" dirty="0">
                <a:effectLst/>
                <a:latin typeface="Arial Cyr" panose="020B0604020202020204" pitchFamily="34" charset="0"/>
              </a:rPr>
              <a:t>Апелляционное определение Приморского краевого суда от 26 января 2021 г. по делу № 33-827/2021</a:t>
            </a:r>
            <a:r>
              <a:rPr lang="ru-RU" sz="1400" dirty="0"/>
              <a:t> </a:t>
            </a:r>
            <a:endParaRPr lang="ru-RU" sz="1400" dirty="0">
              <a:latin typeface="Arial Cyr" panose="020B0604020202020204" pitchFamily="34" charset="0"/>
            </a:endParaRPr>
          </a:p>
          <a:p>
            <a:pPr algn="just"/>
            <a:r>
              <a:rPr lang="ru-RU" sz="1400" b="0" i="0" u="none" strike="noStrike" dirty="0">
                <a:effectLst/>
                <a:latin typeface="Arial Cyr" panose="020B0604020202020204" pitchFamily="34" charset="0"/>
              </a:rPr>
              <a:t>Определение Девятого кассационного суда общей юрисдикции от 27 мая 2021 г. по делу № 8Г-3085/2021</a:t>
            </a:r>
            <a:r>
              <a:rPr lang="ru-RU" sz="1400" dirty="0"/>
              <a:t> </a:t>
            </a:r>
          </a:p>
        </p:txBody>
      </p:sp>
      <p:sp>
        <p:nvSpPr>
          <p:cNvPr id="6" name="Заголовок 1">
            <a:extLst>
              <a:ext uri="{FF2B5EF4-FFF2-40B4-BE49-F238E27FC236}">
                <a16:creationId xmlns:a16="http://schemas.microsoft.com/office/drawing/2014/main" xmlns="" id="{F473FBD2-73ED-A44E-AA56-B66045456BFC}"/>
              </a:ext>
            </a:extLst>
          </p:cNvPr>
          <p:cNvSpPr txBox="1">
            <a:spLocks/>
          </p:cNvSpPr>
          <p:nvPr/>
        </p:nvSpPr>
        <p:spPr>
          <a:xfrm>
            <a:off x="990309" y="486316"/>
            <a:ext cx="10668291" cy="9054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dirty="0">
                <a:latin typeface="+mn-lt"/>
              </a:rPr>
              <a:t>Родственники: подчиненность</a:t>
            </a:r>
          </a:p>
        </p:txBody>
      </p:sp>
      <p:sp>
        <p:nvSpPr>
          <p:cNvPr id="7" name="Иконка  2">
            <a:extLst>
              <a:ext uri="{FF2B5EF4-FFF2-40B4-BE49-F238E27FC236}">
                <a16:creationId xmlns:a16="http://schemas.microsoft.com/office/drawing/2014/main" xmlns="" id="{2F77D893-A92E-CC48-977D-1CF93341188E}"/>
              </a:ext>
            </a:extLst>
          </p:cNvPr>
          <p:cNvSpPr/>
          <p:nvPr/>
        </p:nvSpPr>
        <p:spPr>
          <a:xfrm>
            <a:off x="-23882" y="530136"/>
            <a:ext cx="1014191" cy="799545"/>
          </a:xfrm>
          <a:custGeom>
            <a:avLst/>
            <a:gdLst>
              <a:gd name="connsiteX0" fmla="*/ 0 w 6870357"/>
              <a:gd name="connsiteY0" fmla="*/ 0 h 6919784"/>
              <a:gd name="connsiteX1" fmla="*/ 6870357 w 6870357"/>
              <a:gd name="connsiteY1" fmla="*/ 0 h 6919784"/>
              <a:gd name="connsiteX2" fmla="*/ 6870357 w 6870357"/>
              <a:gd name="connsiteY2" fmla="*/ 6919784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5195466 w 6870357"/>
              <a:gd name="connsiteY2" fmla="*/ 6874517 h 6919784"/>
              <a:gd name="connsiteX3" fmla="*/ 0 w 6870357"/>
              <a:gd name="connsiteY3" fmla="*/ 6919784 h 6919784"/>
              <a:gd name="connsiteX4" fmla="*/ 0 w 6870357"/>
              <a:gd name="connsiteY4" fmla="*/ 0 h 6919784"/>
              <a:gd name="connsiteX0" fmla="*/ 0 w 6870357"/>
              <a:gd name="connsiteY0" fmla="*/ 0 h 6919784"/>
              <a:gd name="connsiteX1" fmla="*/ 6870357 w 6870357"/>
              <a:gd name="connsiteY1" fmla="*/ 0 h 6919784"/>
              <a:gd name="connsiteX2" fmla="*/ 4860487 w 6870357"/>
              <a:gd name="connsiteY2" fmla="*/ 6910731 h 6919784"/>
              <a:gd name="connsiteX3" fmla="*/ 0 w 6870357"/>
              <a:gd name="connsiteY3" fmla="*/ 6919784 h 6919784"/>
              <a:gd name="connsiteX4" fmla="*/ 0 w 6870357"/>
              <a:gd name="connsiteY4" fmla="*/ 0 h 6919784"/>
              <a:gd name="connsiteX0" fmla="*/ 0 w 7096693"/>
              <a:gd name="connsiteY0" fmla="*/ 0 h 6919784"/>
              <a:gd name="connsiteX1" fmla="*/ 7096693 w 7096693"/>
              <a:gd name="connsiteY1" fmla="*/ 0 h 6919784"/>
              <a:gd name="connsiteX2" fmla="*/ 4860487 w 7096693"/>
              <a:gd name="connsiteY2" fmla="*/ 6910731 h 6919784"/>
              <a:gd name="connsiteX3" fmla="*/ 0 w 7096693"/>
              <a:gd name="connsiteY3" fmla="*/ 6919784 h 6919784"/>
              <a:gd name="connsiteX4" fmla="*/ 0 w 7096693"/>
              <a:gd name="connsiteY4" fmla="*/ 0 h 6919784"/>
              <a:gd name="connsiteX0" fmla="*/ 0 w 7096693"/>
              <a:gd name="connsiteY0" fmla="*/ 0 h 6928837"/>
              <a:gd name="connsiteX1" fmla="*/ 7096693 w 7096693"/>
              <a:gd name="connsiteY1" fmla="*/ 0 h 6928837"/>
              <a:gd name="connsiteX2" fmla="*/ 5207986 w 7096693"/>
              <a:gd name="connsiteY2" fmla="*/ 6928837 h 6928837"/>
              <a:gd name="connsiteX3" fmla="*/ 0 w 7096693"/>
              <a:gd name="connsiteY3" fmla="*/ 6919784 h 6928837"/>
              <a:gd name="connsiteX4" fmla="*/ 0 w 7096693"/>
              <a:gd name="connsiteY4" fmla="*/ 0 h 6928837"/>
              <a:gd name="connsiteX0" fmla="*/ 0 w 7096693"/>
              <a:gd name="connsiteY0" fmla="*/ 0 h 6919784"/>
              <a:gd name="connsiteX1" fmla="*/ 7096693 w 7096693"/>
              <a:gd name="connsiteY1" fmla="*/ 0 h 6919784"/>
              <a:gd name="connsiteX2" fmla="*/ 4506111 w 7096693"/>
              <a:gd name="connsiteY2" fmla="*/ 6919214 h 6919784"/>
              <a:gd name="connsiteX3" fmla="*/ 0 w 7096693"/>
              <a:gd name="connsiteY3" fmla="*/ 6919784 h 6919784"/>
              <a:gd name="connsiteX4" fmla="*/ 0 w 7096693"/>
              <a:gd name="connsiteY4" fmla="*/ 0 h 6919784"/>
              <a:gd name="connsiteX0" fmla="*/ 0 w 6626766"/>
              <a:gd name="connsiteY0" fmla="*/ 0 h 6919784"/>
              <a:gd name="connsiteX1" fmla="*/ 6626766 w 6626766"/>
              <a:gd name="connsiteY1" fmla="*/ 9623 h 6919784"/>
              <a:gd name="connsiteX2" fmla="*/ 4506111 w 6626766"/>
              <a:gd name="connsiteY2" fmla="*/ 6919214 h 6919784"/>
              <a:gd name="connsiteX3" fmla="*/ 0 w 6626766"/>
              <a:gd name="connsiteY3" fmla="*/ 6919784 h 6919784"/>
              <a:gd name="connsiteX4" fmla="*/ 0 w 6626766"/>
              <a:gd name="connsiteY4" fmla="*/ 0 h 6919784"/>
              <a:gd name="connsiteX0" fmla="*/ 0 w 6305905"/>
              <a:gd name="connsiteY0" fmla="*/ 0 h 6919784"/>
              <a:gd name="connsiteX1" fmla="*/ 6305905 w 6305905"/>
              <a:gd name="connsiteY1" fmla="*/ 0 h 6919784"/>
              <a:gd name="connsiteX2" fmla="*/ 4506111 w 6305905"/>
              <a:gd name="connsiteY2" fmla="*/ 6919214 h 6919784"/>
              <a:gd name="connsiteX3" fmla="*/ 0 w 6305905"/>
              <a:gd name="connsiteY3" fmla="*/ 6919784 h 6919784"/>
              <a:gd name="connsiteX4" fmla="*/ 0 w 6305905"/>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799236 w 7105141"/>
              <a:gd name="connsiteY3" fmla="*/ 6919784 h 6919784"/>
              <a:gd name="connsiteX4" fmla="*/ 0 w 7105141"/>
              <a:gd name="connsiteY4" fmla="*/ 0 h 6919784"/>
              <a:gd name="connsiteX0" fmla="*/ 0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0 w 7105141"/>
              <a:gd name="connsiteY4" fmla="*/ 0 h 6919784"/>
              <a:gd name="connsiteX0" fmla="*/ 1216595 w 7105141"/>
              <a:gd name="connsiteY0" fmla="*/ 0 h 6919784"/>
              <a:gd name="connsiteX1" fmla="*/ 7105141 w 7105141"/>
              <a:gd name="connsiteY1" fmla="*/ 0 h 6919784"/>
              <a:gd name="connsiteX2" fmla="*/ 5305347 w 7105141"/>
              <a:gd name="connsiteY2" fmla="*/ 6919214 h 6919784"/>
              <a:gd name="connsiteX3" fmla="*/ 0 w 7105141"/>
              <a:gd name="connsiteY3" fmla="*/ 6919784 h 6919784"/>
              <a:gd name="connsiteX4" fmla="*/ 1216595 w 7105141"/>
              <a:gd name="connsiteY4" fmla="*/ 0 h 6919784"/>
              <a:gd name="connsiteX0" fmla="*/ 48666 w 5937212"/>
              <a:gd name="connsiteY0" fmla="*/ 0 h 6919784"/>
              <a:gd name="connsiteX1" fmla="*/ 5937212 w 5937212"/>
              <a:gd name="connsiteY1" fmla="*/ 0 h 6919784"/>
              <a:gd name="connsiteX2" fmla="*/ 4137418 w 5937212"/>
              <a:gd name="connsiteY2" fmla="*/ 6919214 h 6919784"/>
              <a:gd name="connsiteX3" fmla="*/ 0 w 5937212"/>
              <a:gd name="connsiteY3" fmla="*/ 6919784 h 6919784"/>
              <a:gd name="connsiteX4" fmla="*/ 48666 w 5937212"/>
              <a:gd name="connsiteY4" fmla="*/ 0 h 6919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7212" h="6919784">
                <a:moveTo>
                  <a:pt x="48666" y="0"/>
                </a:moveTo>
                <a:lnTo>
                  <a:pt x="5937212" y="0"/>
                </a:lnTo>
                <a:lnTo>
                  <a:pt x="4137418" y="6919214"/>
                </a:lnTo>
                <a:lnTo>
                  <a:pt x="0" y="6919784"/>
                </a:lnTo>
                <a:lnTo>
                  <a:pt x="48666"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99842357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2861</TotalTime>
  <Words>6132</Words>
  <Application>Microsoft Office PowerPoint</Application>
  <PresentationFormat>Произвольный</PresentationFormat>
  <Paragraphs>375</Paragraphs>
  <Slides>53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53</vt:i4>
      </vt:variant>
    </vt:vector>
  </HeadingPairs>
  <TitlesOfParts>
    <vt:vector size="54"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Nadya Kudar</dc:creator>
  <cp:lastModifiedBy>Приходько Елена Владимировна</cp:lastModifiedBy>
  <cp:revision>516</cp:revision>
  <dcterms:created xsi:type="dcterms:W3CDTF">2018-09-24T19:49:50Z</dcterms:created>
  <dcterms:modified xsi:type="dcterms:W3CDTF">2023-01-12T05:35:43Z</dcterms:modified>
</cp:coreProperties>
</file>